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9" name="Shape 219"/>
          <p:cNvSpPr/>
          <p:nvPr>
            <p:ph type="sldImg"/>
          </p:nvPr>
        </p:nvSpPr>
        <p:spPr>
          <a:xfrm>
            <a:off x="1143000" y="685800"/>
            <a:ext cx="4572000" cy="3429000"/>
          </a:xfrm>
          <a:prstGeom prst="rect">
            <a:avLst/>
          </a:prstGeom>
        </p:spPr>
        <p:txBody>
          <a:bodyPr/>
          <a:lstStyle/>
          <a:p>
            <a:pPr/>
          </a:p>
        </p:txBody>
      </p:sp>
      <p:sp>
        <p:nvSpPr>
          <p:cNvPr id="220" name="Shape 22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 name="Title Text"/>
          <p:cNvSpPr txBox="1"/>
          <p:nvPr>
            <p:ph type="title"/>
          </p:nvPr>
        </p:nvSpPr>
        <p:spPr>
          <a:xfrm>
            <a:off x="571500" y="1320800"/>
            <a:ext cx="11861800" cy="3175000"/>
          </a:xfrm>
          <a:prstGeom prst="rect">
            <a:avLst/>
          </a:prstGeom>
        </p:spPr>
        <p:txBody>
          <a:bodyPr/>
          <a:lstStyle/>
          <a:p>
            <a:pPr/>
            <a:r>
              <a:t>Title Text</a:t>
            </a:r>
          </a:p>
        </p:txBody>
      </p:sp>
      <p:sp>
        <p:nvSpPr>
          <p:cNvPr id="15"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extLst/>
          </a:blip>
          <a:stretch>
            <a:fillRect/>
          </a:stretch>
        </p:blipFill>
        <p:spPr>
          <a:xfrm>
            <a:off x="5896744" y="5016500"/>
            <a:ext cx="6868247" cy="2074211"/>
          </a:xfrm>
          <a:prstGeom prst="rect">
            <a:avLst/>
          </a:prstGeom>
          <a:ln w="12700">
            <a:miter lim="400000"/>
          </a:ln>
        </p:spPr>
      </p:pic>
      <p:sp>
        <p:nvSpPr>
          <p:cNvPr id="17"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95"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6" name="Image"/>
          <p:cNvSpPr/>
          <p:nvPr>
            <p:ph type="pic" idx="13"/>
          </p:nvPr>
        </p:nvSpPr>
        <p:spPr>
          <a:xfrm>
            <a:off x="6481167" y="-146050"/>
            <a:ext cx="6654801" cy="9906000"/>
          </a:xfrm>
          <a:prstGeom prst="rect">
            <a:avLst/>
          </a:prstGeom>
        </p:spPr>
        <p:txBody>
          <a:bodyPr lIns="91439" tIns="45719" rIns="91439" bIns="45719"/>
          <a:lstStyle/>
          <a:p>
            <a:pPr/>
          </a:p>
        </p:txBody>
      </p:sp>
      <p:sp>
        <p:nvSpPr>
          <p:cNvPr id="97" name="Title Text"/>
          <p:cNvSpPr txBox="1"/>
          <p:nvPr>
            <p:ph type="title"/>
          </p:nvPr>
        </p:nvSpPr>
        <p:spPr>
          <a:xfrm>
            <a:off x="571500" y="1320800"/>
            <a:ext cx="5080000" cy="3175000"/>
          </a:xfrm>
          <a:prstGeom prst="rect">
            <a:avLst/>
          </a:prstGeom>
        </p:spPr>
        <p:txBody>
          <a:bodyPr/>
          <a:lstStyle/>
          <a:p>
            <a:pPr/>
            <a:r>
              <a:t>Title Text</a:t>
            </a:r>
          </a:p>
        </p:txBody>
      </p:sp>
      <p:sp>
        <p:nvSpPr>
          <p:cNvPr id="98" name="Body Level One…"/>
          <p:cNvSpPr txBox="1"/>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5080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106"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7" name="Image"/>
          <p:cNvSpPr/>
          <p:nvPr>
            <p:ph type="pic" idx="13"/>
          </p:nvPr>
        </p:nvSpPr>
        <p:spPr>
          <a:xfrm>
            <a:off x="6481167" y="-146050"/>
            <a:ext cx="6654801" cy="9906000"/>
          </a:xfrm>
          <a:prstGeom prst="rect">
            <a:avLst/>
          </a:prstGeom>
        </p:spPr>
        <p:txBody>
          <a:bodyPr lIns="91439" tIns="45719" rIns="91439" bIns="45719"/>
          <a:lstStyle/>
          <a:p>
            <a:pPr/>
          </a:p>
        </p:txBody>
      </p:sp>
      <p:sp>
        <p:nvSpPr>
          <p:cNvPr id="108" name="Title Text"/>
          <p:cNvSpPr txBox="1"/>
          <p:nvPr>
            <p:ph type="title"/>
          </p:nvPr>
        </p:nvSpPr>
        <p:spPr>
          <a:xfrm>
            <a:off x="571500" y="330200"/>
            <a:ext cx="5080000" cy="1397000"/>
          </a:xfrm>
          <a:prstGeom prst="rect">
            <a:avLst/>
          </a:prstGeom>
        </p:spPr>
        <p:txBody>
          <a:bodyPr/>
          <a:lstStyle/>
          <a:p>
            <a:pPr/>
            <a:r>
              <a:t>Title Text</a:t>
            </a:r>
          </a:p>
        </p:txBody>
      </p:sp>
      <p:sp>
        <p:nvSpPr>
          <p:cNvPr id="109"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Landscape">
    <p:spTree>
      <p:nvGrpSpPr>
        <p:cNvPr id="1" name=""/>
        <p:cNvGrpSpPr/>
        <p:nvPr/>
      </p:nvGrpSpPr>
      <p:grpSpPr>
        <a:xfrm>
          <a:off x="0" y="0"/>
          <a:ext cx="0" cy="0"/>
          <a:chOff x="0" y="0"/>
          <a:chExt cx="0" cy="0"/>
        </a:xfrm>
      </p:grpSpPr>
      <p:sp>
        <p:nvSpPr>
          <p:cNvPr id="117"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18" name="Image"/>
          <p:cNvSpPr/>
          <p:nvPr>
            <p:ph type="pic" sz="half" idx="13"/>
          </p:nvPr>
        </p:nvSpPr>
        <p:spPr>
          <a:xfrm>
            <a:off x="6040708" y="1640743"/>
            <a:ext cx="6962182" cy="4648201"/>
          </a:xfrm>
          <a:prstGeom prst="rect">
            <a:avLst/>
          </a:prstGeom>
        </p:spPr>
        <p:txBody>
          <a:bodyPr lIns="91439" tIns="45719" rIns="91439" bIns="45719"/>
          <a:lstStyle/>
          <a:p>
            <a:pPr/>
          </a:p>
        </p:txBody>
      </p:sp>
      <p:sp>
        <p:nvSpPr>
          <p:cNvPr id="119" name="Image"/>
          <p:cNvSpPr/>
          <p:nvPr>
            <p:ph type="pic" sz="half" idx="14"/>
          </p:nvPr>
        </p:nvSpPr>
        <p:spPr>
          <a:xfrm>
            <a:off x="330200" y="1701800"/>
            <a:ext cx="6962495" cy="4648200"/>
          </a:xfrm>
          <a:prstGeom prst="rect">
            <a:avLst/>
          </a:prstGeom>
        </p:spPr>
        <p:txBody>
          <a:bodyPr lIns="91439" tIns="45719" rIns="91439" bIns="45719"/>
          <a:lstStyle/>
          <a:p>
            <a:pPr/>
          </a:p>
        </p:txBody>
      </p:sp>
      <p:sp>
        <p:nvSpPr>
          <p:cNvPr id="120"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amp; Landscape">
    <p:spTree>
      <p:nvGrpSpPr>
        <p:cNvPr id="1" name=""/>
        <p:cNvGrpSpPr/>
        <p:nvPr/>
      </p:nvGrpSpPr>
      <p:grpSpPr>
        <a:xfrm>
          <a:off x="0" y="0"/>
          <a:ext cx="0" cy="0"/>
          <a:chOff x="0" y="0"/>
          <a:chExt cx="0" cy="0"/>
        </a:xfrm>
      </p:grpSpPr>
      <p:sp>
        <p:nvSpPr>
          <p:cNvPr id="128"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29" name="Image"/>
          <p:cNvSpPr/>
          <p:nvPr>
            <p:ph type="pic" sz="half" idx="13"/>
          </p:nvPr>
        </p:nvSpPr>
        <p:spPr>
          <a:xfrm>
            <a:off x="-414201" y="1647535"/>
            <a:ext cx="7353301" cy="5362093"/>
          </a:xfrm>
          <a:prstGeom prst="rect">
            <a:avLst/>
          </a:prstGeom>
        </p:spPr>
        <p:txBody>
          <a:bodyPr lIns="91439" tIns="45719" rIns="91439" bIns="45719"/>
          <a:lstStyle/>
          <a:p>
            <a:pPr/>
          </a:p>
        </p:txBody>
      </p:sp>
      <p:sp>
        <p:nvSpPr>
          <p:cNvPr id="130" name="Image"/>
          <p:cNvSpPr/>
          <p:nvPr>
            <p:ph type="pic" idx="14"/>
          </p:nvPr>
        </p:nvSpPr>
        <p:spPr>
          <a:xfrm>
            <a:off x="3792931" y="1077019"/>
            <a:ext cx="9017001" cy="6019801"/>
          </a:xfrm>
          <a:prstGeom prst="rect">
            <a:avLst/>
          </a:prstGeom>
        </p:spPr>
        <p:txBody>
          <a:bodyPr lIns="91439" tIns="45719" rIns="91439" bIns="45719"/>
          <a:lstStyle/>
          <a:p>
            <a:pPr/>
          </a:p>
        </p:txBody>
      </p:sp>
      <p:sp>
        <p:nvSpPr>
          <p:cNvPr id="131"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p:spTree>
      <p:nvGrpSpPr>
        <p:cNvPr id="1" name=""/>
        <p:cNvGrpSpPr/>
        <p:nvPr/>
      </p:nvGrpSpPr>
      <p:grpSpPr>
        <a:xfrm>
          <a:off x="0" y="0"/>
          <a:ext cx="0" cy="0"/>
          <a:chOff x="0" y="0"/>
          <a:chExt cx="0" cy="0"/>
        </a:xfrm>
      </p:grpSpPr>
      <p:sp>
        <p:nvSpPr>
          <p:cNvPr id="139"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0" name="Image"/>
          <p:cNvSpPr/>
          <p:nvPr>
            <p:ph type="pic" idx="13"/>
          </p:nvPr>
        </p:nvSpPr>
        <p:spPr>
          <a:xfrm>
            <a:off x="-800100" y="509193"/>
            <a:ext cx="11041830" cy="8051801"/>
          </a:xfrm>
          <a:prstGeom prst="rect">
            <a:avLst/>
          </a:prstGeom>
        </p:spPr>
        <p:txBody>
          <a:bodyPr lIns="91439" tIns="45719" rIns="91439" bIns="45719"/>
          <a:lstStyle/>
          <a:p>
            <a:pPr/>
          </a:p>
        </p:txBody>
      </p:sp>
      <p:sp>
        <p:nvSpPr>
          <p:cNvPr id="141" name="Image"/>
          <p:cNvSpPr/>
          <p:nvPr>
            <p:ph type="pic" idx="14"/>
          </p:nvPr>
        </p:nvSpPr>
        <p:spPr>
          <a:xfrm>
            <a:off x="6615466" y="-234950"/>
            <a:ext cx="5997853" cy="8928100"/>
          </a:xfrm>
          <a:prstGeom prst="rect">
            <a:avLst/>
          </a:prstGeom>
        </p:spPr>
        <p:txBody>
          <a:bodyPr lIns="91439" tIns="45719" rIns="91439" bIns="45719"/>
          <a:lstStyle/>
          <a:p>
            <a:pPr/>
          </a:p>
        </p:txBody>
      </p:sp>
      <p:sp>
        <p:nvSpPr>
          <p:cNvPr id="142"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ortrait">
    <p:spTree>
      <p:nvGrpSpPr>
        <p:cNvPr id="1" name=""/>
        <p:cNvGrpSpPr/>
        <p:nvPr/>
      </p:nvGrpSpPr>
      <p:grpSpPr>
        <a:xfrm>
          <a:off x="0" y="0"/>
          <a:ext cx="0" cy="0"/>
          <a:chOff x="0" y="0"/>
          <a:chExt cx="0" cy="0"/>
        </a:xfrm>
      </p:grpSpPr>
      <p:sp>
        <p:nvSpPr>
          <p:cNvPr id="150"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1"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2" name="Image"/>
          <p:cNvSpPr/>
          <p:nvPr>
            <p:ph type="pic" sz="half" idx="13"/>
          </p:nvPr>
        </p:nvSpPr>
        <p:spPr>
          <a:xfrm>
            <a:off x="-3403600" y="1612900"/>
            <a:ext cx="8084864" cy="5397500"/>
          </a:xfrm>
          <a:prstGeom prst="rect">
            <a:avLst/>
          </a:prstGeom>
        </p:spPr>
        <p:txBody>
          <a:bodyPr lIns="91439" tIns="45719" rIns="91439" bIns="45719"/>
          <a:lstStyle/>
          <a:p>
            <a:pPr/>
          </a:p>
        </p:txBody>
      </p:sp>
      <p:sp>
        <p:nvSpPr>
          <p:cNvPr id="153" name="Image"/>
          <p:cNvSpPr/>
          <p:nvPr>
            <p:ph type="pic" idx="14"/>
          </p:nvPr>
        </p:nvSpPr>
        <p:spPr>
          <a:xfrm>
            <a:off x="7009166" y="-1035050"/>
            <a:ext cx="5997853" cy="8928100"/>
          </a:xfrm>
          <a:prstGeom prst="rect">
            <a:avLst/>
          </a:prstGeom>
        </p:spPr>
        <p:txBody>
          <a:bodyPr lIns="91439" tIns="45719" rIns="91439" bIns="45719"/>
          <a:lstStyle/>
          <a:p>
            <a:pPr/>
          </a:p>
        </p:txBody>
      </p:sp>
      <p:sp>
        <p:nvSpPr>
          <p:cNvPr id="154" name="Image"/>
          <p:cNvSpPr/>
          <p:nvPr>
            <p:ph type="pic" sz="half" idx="15"/>
          </p:nvPr>
        </p:nvSpPr>
        <p:spPr>
          <a:xfrm>
            <a:off x="3201348" y="1263662"/>
            <a:ext cx="7810501" cy="5695487"/>
          </a:xfrm>
          <a:prstGeom prst="rect">
            <a:avLst/>
          </a:prstGeom>
        </p:spPr>
        <p:txBody>
          <a:bodyPr lIns="91439" tIns="45719" rIns="91439" bIns="45719"/>
          <a:lstStyle/>
          <a:p>
            <a:pPr/>
          </a:p>
        </p:txBody>
      </p:sp>
      <p:sp>
        <p:nvSpPr>
          <p:cNvPr id="155"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Big">
    <p:spTree>
      <p:nvGrpSpPr>
        <p:cNvPr id="1" name=""/>
        <p:cNvGrpSpPr/>
        <p:nvPr/>
      </p:nvGrpSpPr>
      <p:grpSpPr>
        <a:xfrm>
          <a:off x="0" y="0"/>
          <a:ext cx="0" cy="0"/>
          <a:chOff x="0" y="0"/>
          <a:chExt cx="0" cy="0"/>
        </a:xfrm>
      </p:grpSpPr>
      <p:sp>
        <p:nvSpPr>
          <p:cNvPr id="163" name="Image"/>
          <p:cNvSpPr/>
          <p:nvPr>
            <p:ph type="pic" idx="13"/>
          </p:nvPr>
        </p:nvSpPr>
        <p:spPr>
          <a:xfrm>
            <a:off x="241300" y="305993"/>
            <a:ext cx="12522202" cy="9131301"/>
          </a:xfrm>
          <a:prstGeom prst="rect">
            <a:avLst/>
          </a:prstGeom>
        </p:spPr>
        <p:txBody>
          <a:bodyPr lIns="91439" tIns="45719" rIns="91439" bIns="45719"/>
          <a:lstStyle/>
          <a:p>
            <a:pPr/>
          </a:p>
        </p:txBody>
      </p:sp>
      <p:sp>
        <p:nvSpPr>
          <p:cNvPr id="164"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72"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3"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4" name="Image"/>
          <p:cNvSpPr/>
          <p:nvPr>
            <p:ph type="pic" idx="13"/>
          </p:nvPr>
        </p:nvSpPr>
        <p:spPr>
          <a:xfrm>
            <a:off x="506766" y="-234950"/>
            <a:ext cx="5997853" cy="8928100"/>
          </a:xfrm>
          <a:prstGeom prst="rect">
            <a:avLst/>
          </a:prstGeom>
        </p:spPr>
        <p:txBody>
          <a:bodyPr lIns="91439" tIns="45719" rIns="91439" bIns="45719"/>
          <a:lstStyle/>
          <a:p>
            <a:pPr/>
          </a:p>
        </p:txBody>
      </p:sp>
      <p:sp>
        <p:nvSpPr>
          <p:cNvPr id="175" name="Image"/>
          <p:cNvSpPr/>
          <p:nvPr>
            <p:ph type="pic" sz="quarter" idx="14"/>
          </p:nvPr>
        </p:nvSpPr>
        <p:spPr>
          <a:xfrm>
            <a:off x="6634195" y="431800"/>
            <a:ext cx="5918201" cy="3951202"/>
          </a:xfrm>
          <a:prstGeom prst="rect">
            <a:avLst/>
          </a:prstGeom>
        </p:spPr>
        <p:txBody>
          <a:bodyPr lIns="91439" tIns="45719" rIns="91439" bIns="45719"/>
          <a:lstStyle/>
          <a:p>
            <a:pPr/>
          </a:p>
        </p:txBody>
      </p:sp>
      <p:sp>
        <p:nvSpPr>
          <p:cNvPr id="176" name="Image"/>
          <p:cNvSpPr/>
          <p:nvPr>
            <p:ph type="pic" sz="half" idx="15"/>
          </p:nvPr>
        </p:nvSpPr>
        <p:spPr>
          <a:xfrm>
            <a:off x="5917141" y="4016137"/>
            <a:ext cx="6696170" cy="4470401"/>
          </a:xfrm>
          <a:prstGeom prst="rect">
            <a:avLst/>
          </a:prstGeom>
        </p:spPr>
        <p:txBody>
          <a:bodyPr lIns="91439" tIns="45719" rIns="91439" bIns="45719"/>
          <a:lstStyle/>
          <a:p>
            <a:pPr/>
          </a:p>
        </p:txBody>
      </p:sp>
      <p:sp>
        <p:nvSpPr>
          <p:cNvPr id="177"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4 Up">
    <p:spTree>
      <p:nvGrpSpPr>
        <p:cNvPr id="1" name=""/>
        <p:cNvGrpSpPr/>
        <p:nvPr/>
      </p:nvGrpSpPr>
      <p:grpSpPr>
        <a:xfrm>
          <a:off x="0" y="0"/>
          <a:ext cx="0" cy="0"/>
          <a:chOff x="0" y="0"/>
          <a:chExt cx="0" cy="0"/>
        </a:xfrm>
      </p:grpSpPr>
      <p:sp>
        <p:nvSpPr>
          <p:cNvPr id="185"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6"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7"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8" name="Image"/>
          <p:cNvSpPr/>
          <p:nvPr>
            <p:ph type="pic" idx="13"/>
          </p:nvPr>
        </p:nvSpPr>
        <p:spPr>
          <a:xfrm>
            <a:off x="-800100" y="509193"/>
            <a:ext cx="11041829" cy="8051801"/>
          </a:xfrm>
          <a:prstGeom prst="rect">
            <a:avLst/>
          </a:prstGeom>
        </p:spPr>
        <p:txBody>
          <a:bodyPr lIns="91439" tIns="45719" rIns="91439" bIns="45719"/>
          <a:lstStyle/>
          <a:p>
            <a:pPr/>
          </a:p>
        </p:txBody>
      </p:sp>
      <p:sp>
        <p:nvSpPr>
          <p:cNvPr id="189" name="Image"/>
          <p:cNvSpPr/>
          <p:nvPr>
            <p:ph type="pic" sz="quarter" idx="14"/>
          </p:nvPr>
        </p:nvSpPr>
        <p:spPr>
          <a:xfrm>
            <a:off x="8837910" y="3187700"/>
            <a:ext cx="3804471" cy="2540000"/>
          </a:xfrm>
          <a:prstGeom prst="rect">
            <a:avLst/>
          </a:prstGeom>
        </p:spPr>
        <p:txBody>
          <a:bodyPr lIns="91439" tIns="45719" rIns="91439" bIns="45719"/>
          <a:lstStyle/>
          <a:p>
            <a:pPr/>
          </a:p>
        </p:txBody>
      </p:sp>
      <p:sp>
        <p:nvSpPr>
          <p:cNvPr id="190" name="Image"/>
          <p:cNvSpPr/>
          <p:nvPr>
            <p:ph type="pic" sz="quarter" idx="15"/>
          </p:nvPr>
        </p:nvSpPr>
        <p:spPr>
          <a:xfrm>
            <a:off x="8877302" y="5993009"/>
            <a:ext cx="3733801" cy="2492707"/>
          </a:xfrm>
          <a:prstGeom prst="rect">
            <a:avLst/>
          </a:prstGeom>
        </p:spPr>
        <p:txBody>
          <a:bodyPr lIns="91439" tIns="45719" rIns="91439" bIns="45719"/>
          <a:lstStyle/>
          <a:p>
            <a:pPr/>
          </a:p>
        </p:txBody>
      </p:sp>
      <p:sp>
        <p:nvSpPr>
          <p:cNvPr id="191" name="Image"/>
          <p:cNvSpPr/>
          <p:nvPr>
            <p:ph type="pic" sz="quarter" idx="16"/>
          </p:nvPr>
        </p:nvSpPr>
        <p:spPr>
          <a:xfrm>
            <a:off x="9207500" y="-107950"/>
            <a:ext cx="3365500" cy="5009714"/>
          </a:xfrm>
          <a:prstGeom prst="rect">
            <a:avLst/>
          </a:prstGeom>
        </p:spPr>
        <p:txBody>
          <a:bodyPr lIns="91439" tIns="45719" rIns="91439" bIns="45719"/>
          <a:lstStyle/>
          <a:p>
            <a:pPr/>
          </a:p>
        </p:txBody>
      </p:sp>
      <p:sp>
        <p:nvSpPr>
          <p:cNvPr id="192"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Left">
    <p:spTree>
      <p:nvGrpSpPr>
        <p:cNvPr id="1" name=""/>
        <p:cNvGrpSpPr/>
        <p:nvPr/>
      </p:nvGrpSpPr>
      <p:grpSpPr>
        <a:xfrm>
          <a:off x="0" y="0"/>
          <a:ext cx="0" cy="0"/>
          <a:chOff x="0" y="0"/>
          <a:chExt cx="0" cy="0"/>
        </a:xfrm>
      </p:grpSpPr>
      <p:sp>
        <p:nvSpPr>
          <p:cNvPr id="20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01" name="Title Text"/>
          <p:cNvSpPr txBox="1"/>
          <p:nvPr>
            <p:ph type="title"/>
          </p:nvPr>
        </p:nvSpPr>
        <p:spPr>
          <a:prstGeom prst="rect">
            <a:avLst/>
          </a:prstGeom>
        </p:spPr>
        <p:txBody>
          <a:bodyPr/>
          <a:lstStyle/>
          <a:p>
            <a:pPr/>
            <a:r>
              <a:t>Title Text</a:t>
            </a:r>
          </a:p>
        </p:txBody>
      </p:sp>
      <p:sp>
        <p:nvSpPr>
          <p:cNvPr id="202"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Right">
    <p:spTree>
      <p:nvGrpSpPr>
        <p:cNvPr id="1" name=""/>
        <p:cNvGrpSpPr/>
        <p:nvPr/>
      </p:nvGrpSpPr>
      <p:grpSpPr>
        <a:xfrm>
          <a:off x="0" y="0"/>
          <a:ext cx="0" cy="0"/>
          <a:chOff x="0" y="0"/>
          <a:chExt cx="0" cy="0"/>
        </a:xfrm>
      </p:grpSpPr>
      <p:sp>
        <p:nvSpPr>
          <p:cNvPr id="21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11" name="Title Text"/>
          <p:cNvSpPr txBox="1"/>
          <p:nvPr>
            <p:ph type="title"/>
          </p:nvPr>
        </p:nvSpPr>
        <p:spPr>
          <a:prstGeom prst="rect">
            <a:avLst/>
          </a:prstGeom>
        </p:spPr>
        <p:txBody>
          <a:bodyPr/>
          <a:lstStyle/>
          <a:p>
            <a:pPr/>
            <a:r>
              <a:t>Title Text</a:t>
            </a:r>
          </a:p>
        </p:txBody>
      </p:sp>
      <p:sp>
        <p:nvSpPr>
          <p:cNvPr id="212" name="Body Level One…"/>
          <p:cNvSpPr txBox="1"/>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20">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1" name="Body Level One…"/>
          <p:cNvSpPr txBox="1"/>
          <p:nvPr>
            <p:ph type="body" idx="1"/>
          </p:nvPr>
        </p:nvSpPr>
        <p:spPr>
          <a:xfrm>
            <a:off x="571500" y="863600"/>
            <a:ext cx="11861800" cy="8026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52"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8" name="Title Text"/>
          <p:cNvSpPr txBox="1"/>
          <p:nvPr>
            <p:ph type="title"/>
          </p:nvPr>
        </p:nvSpPr>
        <p:spPr>
          <a:prstGeom prst="rect">
            <a:avLst/>
          </a:prstGeom>
        </p:spPr>
        <p:txBody>
          <a:bodyPr/>
          <a:lstStyle/>
          <a:p>
            <a:pPr/>
            <a:r>
              <a:t>Title Text</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76" name="Title Text"/>
          <p:cNvSpPr txBox="1"/>
          <p:nvPr>
            <p:ph type="title"/>
          </p:nvPr>
        </p:nvSpPr>
        <p:spPr>
          <a:xfrm>
            <a:off x="571500" y="3708400"/>
            <a:ext cx="11861800" cy="2336800"/>
          </a:xfrm>
          <a:prstGeom prst="rect">
            <a:avLst/>
          </a:prstGeom>
        </p:spPr>
        <p:txBody>
          <a:bodyPr anchor="ctr"/>
          <a:lstStyle/>
          <a:p>
            <a:pPr/>
            <a:r>
              <a:t>Title Text</a:t>
            </a:r>
          </a:p>
        </p:txBody>
      </p:sp>
      <p:sp>
        <p:nvSpPr>
          <p:cNvPr id="77"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84"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5" name="Image"/>
          <p:cNvSpPr/>
          <p:nvPr>
            <p:ph type="pic" idx="13"/>
          </p:nvPr>
        </p:nvSpPr>
        <p:spPr>
          <a:xfrm>
            <a:off x="-101600" y="0"/>
            <a:ext cx="13106400" cy="8750300"/>
          </a:xfrm>
          <a:prstGeom prst="rect">
            <a:avLst/>
          </a:prstGeom>
        </p:spPr>
        <p:txBody>
          <a:bodyPr lIns="91439" tIns="45719" rIns="91439" bIns="45719"/>
          <a:lstStyle/>
          <a:p>
            <a:pPr/>
          </a:p>
        </p:txBody>
      </p:sp>
      <p:sp>
        <p:nvSpPr>
          <p:cNvPr id="86"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87"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r>
              <a:t>Title Text</a:t>
            </a:r>
          </a:p>
        </p:txBody>
      </p:sp>
      <p:sp>
        <p:nvSpPr>
          <p:cNvPr id="4" name="Body Level One…"/>
          <p:cNvSpPr txBox="1"/>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 name="Slide Number"/>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dri" TargetMode="External"/><Relationship Id="rId4" Type="http://schemas.openxmlformats.org/officeDocument/2006/relationships/image" Target="../media/image3.png"/><Relationship Id="rId5" Type="http://schemas.openxmlformats.org/officeDocument/2006/relationships/hyperlink" Target="https://github.com/wasadigi" TargetMode="External"/><Relationship Id="rId6" Type="http://schemas.openxmlformats.org/officeDocument/2006/relationships/hyperlink" Target="https://github.com/danpa32" TargetMode="External"/><Relationship Id="rId7" Type="http://schemas.openxmlformats.org/officeDocument/2006/relationships/image" Target="../media/image1.tif"/><Relationship Id="rId8" Type="http://schemas.openxmlformats.org/officeDocument/2006/relationships/hyperlink" Target="https://github.com/swerky" TargetMode="External"/><Relationship Id="rId9" Type="http://schemas.openxmlformats.org/officeDocument/2006/relationships/hyperlink" Target="https://github.com/jehrensb" TargetMode="External"/><Relationship Id="rId10" Type="http://schemas.openxmlformats.org/officeDocument/2006/relationships/image" Target="../media/image2.tif"/><Relationship Id="rId11" Type="http://schemas.openxmlformats.org/officeDocument/2006/relationships/image" Target="../media/image3.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SoftEng-HEIGVD/Teaching-HEIGVD-RES-2021" TargetMode="Externa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 Id="rId3" Type="http://schemas.openxmlformats.org/officeDocument/2006/relationships/image" Target="../media/image6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6.png"/><Relationship Id="rId3" Type="http://schemas.openxmlformats.org/officeDocument/2006/relationships/hyperlink" Target="https://forms.gle/xJzSf68Mc6orx5yx7"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ivepage.apple.com/" TargetMode="External"/><Relationship Id="rId3" Type="http://schemas.openxmlformats.org/officeDocument/2006/relationships/hyperlink" Target="https://github.com/settings/profile" TargetMode="External"/><Relationship Id="rId4" Type="http://schemas.openxmlformats.org/officeDocument/2006/relationships/hyperlink" Target="https://github.com/settings/ssh" TargetMode="External"/><Relationship Id="rId5" Type="http://schemas.openxmlformats.org/officeDocument/2006/relationships/hyperlink" Target="https://help.github.com/articles/generating-ssh-keys" TargetMode="External"/><Relationship Id="rId6" Type="http://schemas.openxmlformats.org/officeDocument/2006/relationships/hyperlink" Target="http://msysgit.github.io/" TargetMode="External"/><Relationship Id="rId7" Type="http://schemas.openxmlformats.org/officeDocument/2006/relationships/image" Target="../media/image1.jpeg"/><Relationship Id="rId8" Type="http://schemas.openxmlformats.org/officeDocument/2006/relationships/image" Target="../media/image2.jpeg"/><Relationship Id="rId9" Type="http://schemas.openxmlformats.org/officeDocument/2006/relationships/image" Target="../media/image7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git@github.com" TargetMode="Externa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7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5.png"/><Relationship Id="rId4" Type="http://schemas.openxmlformats.org/officeDocument/2006/relationships/hyperlink" Target="http://git-scm.com/downloads" TargetMode="External"/><Relationship Id="rId5" Type="http://schemas.openxmlformats.org/officeDocument/2006/relationships/hyperlink" Target="http://git-scm.com/book/en/Getting-Started-Installing-Git" TargetMode="External"/><Relationship Id="rId6" Type="http://schemas.openxmlformats.org/officeDocument/2006/relationships/hyperlink" Target="https://help.github.com/articles/set-up-git" TargetMode="External"/><Relationship Id="rId7" Type="http://schemas.openxmlformats.org/officeDocument/2006/relationships/hyperlink" Target="http://guides.beanstalkapp.com/version-control/git-on-windows.html#installing-ssh-keys"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scm.com/book/en/Git-Basics-Recording-Changes-to-the-Repository"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llustrated-git.readthedocs.org/en/latest/" TargetMode="External"/><Relationship Id="rId3" Type="http://schemas.openxmlformats.org/officeDocument/2006/relationships/image" Target="../media/image82.png"/><Relationship Id="rId4" Type="http://schemas.openxmlformats.org/officeDocument/2006/relationships/hyperlink" Target="http://bramus.github.io/ws2-sws-course-materials/xx.git.html#/4/1" TargetMode="External"/><Relationship Id="rId5" Type="http://schemas.openxmlformats.org/officeDocument/2006/relationships/image" Target="../media/image8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elcome to RES 2021 RES, Lecture 00"/>
          <p:cNvSpPr txBox="1"/>
          <p:nvPr>
            <p:ph type="ctrTitle"/>
          </p:nvPr>
        </p:nvSpPr>
        <p:spPr>
          <a:prstGeom prst="rect">
            <a:avLst/>
          </a:prstGeom>
        </p:spPr>
        <p:txBody>
          <a:bodyPr/>
          <a:lstStyle/>
          <a:p>
            <a:pPr>
              <a:defRPr sz="6400"/>
            </a:pPr>
            <a:r>
              <a:t>Welcome to RES 2021</a:t>
            </a:r>
          </a:p>
          <a:p>
            <a:pPr>
              <a:defRPr sz="3000"/>
            </a:pPr>
            <a:r>
              <a:t>RES, Lecture 00</a:t>
            </a:r>
          </a:p>
        </p:txBody>
      </p:sp>
      <p:sp>
        <p:nvSpPr>
          <p:cNvPr id="223" name="Olivier Liechti…"/>
          <p:cNvSpPr txBox="1"/>
          <p:nvPr>
            <p:ph type="subTitle" sz="half" idx="1"/>
          </p:nvPr>
        </p:nvSpPr>
        <p:spPr>
          <a:prstGeom prst="rect">
            <a:avLst/>
          </a:prstGeom>
        </p:spPr>
        <p:txBody>
          <a:bodyPr/>
          <a:lstStyle/>
          <a:p>
            <a:pPr/>
            <a:r>
              <a:t>Olivier Liechti</a:t>
            </a:r>
          </a:p>
          <a:p>
            <a:pPr/>
            <a:r>
              <a:t>Juergen Ehrensberger</a:t>
            </a:r>
          </a:p>
          <a:p>
            <a:pPr/>
            <a:r>
              <a:t>Miguel Santamaria</a:t>
            </a:r>
          </a:p>
          <a:p>
            <a:pPr/>
            <a:r>
              <a:t>Daniel Palumbo</a:t>
            </a:r>
          </a:p>
          <a:p>
            <a:pPr/>
            <a:r>
              <a:t>James Smith</a:t>
            </a:r>
          </a:p>
        </p:txBody>
      </p:sp>
      <p:pic>
        <p:nvPicPr>
          <p:cNvPr id="224" name="Image" descr="Image"/>
          <p:cNvPicPr>
            <a:picLocks noChangeAspect="1"/>
          </p:cNvPicPr>
          <p:nvPr/>
        </p:nvPicPr>
        <p:blipFill>
          <a:blip r:embed="rId2">
            <a:extLst/>
          </a:blip>
          <a:stretch>
            <a:fillRect/>
          </a:stretch>
        </p:blipFill>
        <p:spPr>
          <a:xfrm>
            <a:off x="6064208" y="7637978"/>
            <a:ext cx="1272541" cy="1272541"/>
          </a:xfrm>
          <a:prstGeom prst="rect">
            <a:avLst/>
          </a:prstGeom>
          <a:ln w="12700">
            <a:miter lim="400000"/>
          </a:ln>
        </p:spPr>
      </p:pic>
      <p:sp>
        <p:nvSpPr>
          <p:cNvPr id="225" name="https://github.com/edri"/>
          <p:cNvSpPr txBox="1"/>
          <p:nvPr/>
        </p:nvSpPr>
        <p:spPr>
          <a:xfrm>
            <a:off x="5760995" y="9020127"/>
            <a:ext cx="1878966"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3" invalidUrl="" action="" tgtFrame="" tooltip="" history="1" highlightClick="0" endSnd="0"/>
              </a:defRPr>
            </a:lvl1pPr>
          </a:lstStyle>
          <a:p>
            <a:pPr>
              <a:defRPr u="none"/>
            </a:pPr>
            <a:r>
              <a:rPr u="sng">
                <a:hlinkClick r:id="rId3" invalidUrl="" action="" tgtFrame="" tooltip="" history="1" highlightClick="0" endSnd="0"/>
              </a:rPr>
              <a:t>https://github.com/edri</a:t>
            </a:r>
          </a:p>
        </p:txBody>
      </p:sp>
      <p:pic>
        <p:nvPicPr>
          <p:cNvPr id="226" name="Image" descr="Image"/>
          <p:cNvPicPr>
            <a:picLocks noChangeAspect="1"/>
          </p:cNvPicPr>
          <p:nvPr/>
        </p:nvPicPr>
        <p:blipFill>
          <a:blip r:embed="rId4">
            <a:extLst/>
          </a:blip>
          <a:stretch>
            <a:fillRect/>
          </a:stretch>
        </p:blipFill>
        <p:spPr>
          <a:xfrm>
            <a:off x="1102033" y="7637978"/>
            <a:ext cx="1272541" cy="1272541"/>
          </a:xfrm>
          <a:prstGeom prst="rect">
            <a:avLst/>
          </a:prstGeom>
          <a:ln w="12700">
            <a:miter lim="400000"/>
          </a:ln>
        </p:spPr>
      </p:pic>
      <p:sp>
        <p:nvSpPr>
          <p:cNvPr id="227" name="https://github.com/wasadigi"/>
          <p:cNvSpPr txBox="1"/>
          <p:nvPr/>
        </p:nvSpPr>
        <p:spPr>
          <a:xfrm>
            <a:off x="649000" y="9020127"/>
            <a:ext cx="2264259"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5" invalidUrl="" action="" tgtFrame="" tooltip="" history="1" highlightClick="0" endSnd="0"/>
              </a:defRPr>
            </a:lvl1pPr>
          </a:lstStyle>
          <a:p>
            <a:pPr>
              <a:defRPr u="none"/>
            </a:pPr>
            <a:r>
              <a:rPr u="sng">
                <a:hlinkClick r:id="rId5" invalidUrl="" action="" tgtFrame="" tooltip="" history="1" highlightClick="0" endSnd="0"/>
              </a:rPr>
              <a:t>https://github.com/wasadigi</a:t>
            </a:r>
          </a:p>
        </p:txBody>
      </p:sp>
      <p:sp>
        <p:nvSpPr>
          <p:cNvPr id="228" name="https://github.com/danpa32"/>
          <p:cNvSpPr txBox="1"/>
          <p:nvPr/>
        </p:nvSpPr>
        <p:spPr>
          <a:xfrm>
            <a:off x="8042769" y="9020127"/>
            <a:ext cx="2277593"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6" invalidUrl="" action="" tgtFrame="" tooltip="" history="1" highlightClick="0" endSnd="0"/>
              </a:defRPr>
            </a:lvl1pPr>
          </a:lstStyle>
          <a:p>
            <a:pPr>
              <a:defRPr u="none"/>
            </a:pPr>
            <a:r>
              <a:rPr u="sng">
                <a:hlinkClick r:id="rId6" invalidUrl="" action="" tgtFrame="" tooltip="" history="1" highlightClick="0" endSnd="0"/>
              </a:rPr>
              <a:t>https://github.com/danpa32</a:t>
            </a:r>
          </a:p>
        </p:txBody>
      </p:sp>
      <p:pic>
        <p:nvPicPr>
          <p:cNvPr id="229" name="Image" descr="Image"/>
          <p:cNvPicPr>
            <a:picLocks noChangeAspect="1"/>
          </p:cNvPicPr>
          <p:nvPr/>
        </p:nvPicPr>
        <p:blipFill>
          <a:blip r:embed="rId7">
            <a:extLst/>
          </a:blip>
          <a:stretch>
            <a:fillRect/>
          </a:stretch>
        </p:blipFill>
        <p:spPr>
          <a:xfrm>
            <a:off x="8545295" y="7611410"/>
            <a:ext cx="1272541" cy="1272541"/>
          </a:xfrm>
          <a:prstGeom prst="rect">
            <a:avLst/>
          </a:prstGeom>
          <a:ln w="12700">
            <a:miter lim="400000"/>
          </a:ln>
        </p:spPr>
      </p:pic>
      <p:sp>
        <p:nvSpPr>
          <p:cNvPr id="230" name="https://github.com/swerky"/>
          <p:cNvSpPr txBox="1"/>
          <p:nvPr/>
        </p:nvSpPr>
        <p:spPr>
          <a:xfrm>
            <a:off x="10596399" y="9020127"/>
            <a:ext cx="2132508"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8" invalidUrl="" action="" tgtFrame="" tooltip="" history="1" highlightClick="0" endSnd="0"/>
              </a:defRPr>
            </a:lvl1pPr>
          </a:lstStyle>
          <a:p>
            <a:pPr>
              <a:defRPr u="none"/>
            </a:pPr>
            <a:r>
              <a:rPr u="sng">
                <a:hlinkClick r:id="rId8" invalidUrl="" action="" tgtFrame="" tooltip="" history="1" highlightClick="0" endSnd="0"/>
              </a:rPr>
              <a:t>https://github.com/swerky</a:t>
            </a:r>
          </a:p>
        </p:txBody>
      </p:sp>
      <p:sp>
        <p:nvSpPr>
          <p:cNvPr id="231" name="https://github.com/jehrensb"/>
          <p:cNvSpPr txBox="1"/>
          <p:nvPr/>
        </p:nvSpPr>
        <p:spPr>
          <a:xfrm>
            <a:off x="3097130" y="9020127"/>
            <a:ext cx="2244522"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u="sng">
                <a:hlinkClick r:id="rId9" invalidUrl="" action="" tgtFrame="" tooltip="" history="1" highlightClick="0" endSnd="0"/>
              </a:defRPr>
            </a:lvl1pPr>
          </a:lstStyle>
          <a:p>
            <a:pPr>
              <a:defRPr u="none"/>
            </a:pPr>
            <a:r>
              <a:rPr u="sng">
                <a:hlinkClick r:id="rId9" invalidUrl="" action="" tgtFrame="" tooltip="" history="1" highlightClick="0" endSnd="0"/>
              </a:rPr>
              <a:t>https://github.com/jehrensb</a:t>
            </a:r>
          </a:p>
        </p:txBody>
      </p:sp>
      <p:pic>
        <p:nvPicPr>
          <p:cNvPr id="232" name="Image" descr="Image"/>
          <p:cNvPicPr>
            <a:picLocks noChangeAspect="1"/>
          </p:cNvPicPr>
          <p:nvPr/>
        </p:nvPicPr>
        <p:blipFill>
          <a:blip r:embed="rId10">
            <a:extLst/>
          </a:blip>
          <a:stretch>
            <a:fillRect/>
          </a:stretch>
        </p:blipFill>
        <p:spPr>
          <a:xfrm>
            <a:off x="11026383" y="7611410"/>
            <a:ext cx="1272540" cy="1272541"/>
          </a:xfrm>
          <a:prstGeom prst="rect">
            <a:avLst/>
          </a:prstGeom>
          <a:ln w="12700">
            <a:miter lim="400000"/>
          </a:ln>
        </p:spPr>
      </p:pic>
      <p:pic>
        <p:nvPicPr>
          <p:cNvPr id="233" name="Image" descr="Image"/>
          <p:cNvPicPr>
            <a:picLocks noChangeAspect="1"/>
          </p:cNvPicPr>
          <p:nvPr/>
        </p:nvPicPr>
        <p:blipFill>
          <a:blip r:embed="rId11">
            <a:extLst/>
          </a:blip>
          <a:stretch>
            <a:fillRect/>
          </a:stretch>
        </p:blipFill>
        <p:spPr>
          <a:xfrm>
            <a:off x="3583120" y="7611410"/>
            <a:ext cx="1272541" cy="127254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Course Objectives"/>
          <p:cNvSpPr txBox="1"/>
          <p:nvPr>
            <p:ph type="title"/>
          </p:nvPr>
        </p:nvSpPr>
        <p:spPr>
          <a:xfrm>
            <a:off x="571500" y="127000"/>
            <a:ext cx="11861800" cy="2336800"/>
          </a:xfrm>
          <a:prstGeom prst="rect">
            <a:avLst/>
          </a:prstGeom>
        </p:spPr>
        <p:txBody>
          <a:bodyPr/>
          <a:lstStyle>
            <a:lvl1pPr algn="ctr">
              <a:defRPr sz="6000"/>
            </a:lvl1pPr>
          </a:lstStyle>
          <a:p>
            <a:pPr/>
            <a:r>
              <a:t>Course Objectives</a:t>
            </a:r>
          </a:p>
        </p:txBody>
      </p:sp>
      <p:pic>
        <p:nvPicPr>
          <p:cNvPr id="301" name="Image" descr="Image"/>
          <p:cNvPicPr>
            <a:picLocks noChangeAspect="1"/>
          </p:cNvPicPr>
          <p:nvPr/>
        </p:nvPicPr>
        <p:blipFill>
          <a:blip r:embed="rId2">
            <a:extLst/>
          </a:blip>
          <a:stretch>
            <a:fillRect/>
          </a:stretch>
        </p:blipFill>
        <p:spPr>
          <a:xfrm>
            <a:off x="4068853" y="2811677"/>
            <a:ext cx="4867094" cy="48670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RES…"/>
          <p:cNvSpPr/>
          <p:nvPr/>
        </p:nvSpPr>
        <p:spPr>
          <a:xfrm>
            <a:off x="4392030" y="1521445"/>
            <a:ext cx="2667001" cy="2149079"/>
          </a:xfrm>
          <a:prstGeom prst="rect">
            <a:avLst/>
          </a:prstGeom>
          <a:solidFill>
            <a:schemeClr val="accent2">
              <a:hueOff val="-2473792"/>
              <a:satOff val="-50209"/>
              <a:lumOff val="235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1" sz="3600">
                <a:latin typeface="+mn-lt"/>
                <a:ea typeface="+mn-ea"/>
                <a:cs typeface="+mn-cs"/>
                <a:sym typeface="Helvetica Neue"/>
              </a:defRPr>
            </a:pPr>
            <a:r>
              <a:t>RES</a:t>
            </a:r>
          </a:p>
          <a:p>
            <a:pPr>
              <a:defRPr sz="3600"/>
            </a:pPr>
            <a:r>
              <a:t>2 + 2</a:t>
            </a:r>
          </a:p>
        </p:txBody>
      </p:sp>
      <p:sp>
        <p:nvSpPr>
          <p:cNvPr id="304" name="TWEB…"/>
          <p:cNvSpPr/>
          <p:nvPr/>
        </p:nvSpPr>
        <p:spPr>
          <a:xfrm>
            <a:off x="1120784" y="5022538"/>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1" sz="3600">
                <a:latin typeface="+mn-lt"/>
                <a:ea typeface="+mn-ea"/>
                <a:cs typeface="+mn-cs"/>
                <a:sym typeface="Helvetica Neue"/>
              </a:defRPr>
            </a:pPr>
            <a:r>
              <a:t>TWEB</a:t>
            </a:r>
          </a:p>
          <a:p>
            <a:pPr>
              <a:defRPr sz="3600"/>
            </a:pPr>
            <a:r>
              <a:t>3 + 3</a:t>
            </a:r>
          </a:p>
          <a:p>
            <a:pPr>
              <a:defRPr i="1" sz="2200">
                <a:latin typeface="+mn-lt"/>
                <a:ea typeface="+mn-ea"/>
                <a:cs typeface="+mn-cs"/>
                <a:sym typeface="Helvetica Neue"/>
              </a:defRPr>
            </a:pPr>
            <a:r>
              <a:t>IL + TS</a:t>
            </a:r>
          </a:p>
        </p:txBody>
      </p:sp>
      <p:sp>
        <p:nvSpPr>
          <p:cNvPr id="305" name="AMT…"/>
          <p:cNvSpPr/>
          <p:nvPr/>
        </p:nvSpPr>
        <p:spPr>
          <a:xfrm>
            <a:off x="8258687" y="4544045"/>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1" sz="3600">
                <a:latin typeface="+mn-lt"/>
                <a:ea typeface="+mn-ea"/>
                <a:cs typeface="+mn-cs"/>
                <a:sym typeface="Helvetica Neue"/>
              </a:defRPr>
            </a:pPr>
            <a:r>
              <a:t>AMT</a:t>
            </a:r>
          </a:p>
          <a:p>
            <a:pPr>
              <a:defRPr sz="3600"/>
            </a:pPr>
            <a:r>
              <a:t>3 + 3</a:t>
            </a:r>
          </a:p>
          <a:p>
            <a:pPr>
              <a:defRPr i="1" sz="2200">
                <a:latin typeface="+mn-lt"/>
                <a:ea typeface="+mn-ea"/>
                <a:cs typeface="+mn-cs"/>
                <a:sym typeface="Helvetica Neue"/>
              </a:defRPr>
            </a:pPr>
            <a:r>
              <a:t>IL + TR + TS</a:t>
            </a:r>
          </a:p>
        </p:txBody>
      </p:sp>
      <p:pic>
        <p:nvPicPr>
          <p:cNvPr id="306" name="Image" descr="Image"/>
          <p:cNvPicPr>
            <a:picLocks noChangeAspect="1"/>
          </p:cNvPicPr>
          <p:nvPr/>
        </p:nvPicPr>
        <p:blipFill>
          <a:blip r:embed="rId2">
            <a:extLst/>
          </a:blip>
          <a:stretch>
            <a:fillRect/>
          </a:stretch>
        </p:blipFill>
        <p:spPr>
          <a:xfrm>
            <a:off x="3888840" y="4894684"/>
            <a:ext cx="2692401" cy="1447801"/>
          </a:xfrm>
          <a:prstGeom prst="rect">
            <a:avLst/>
          </a:prstGeom>
          <a:ln w="12700">
            <a:miter lim="400000"/>
          </a:ln>
        </p:spPr>
      </p:pic>
      <p:pic>
        <p:nvPicPr>
          <p:cNvPr id="307" name="Image" descr="Image"/>
          <p:cNvPicPr>
            <a:picLocks noChangeAspect="1"/>
          </p:cNvPicPr>
          <p:nvPr/>
        </p:nvPicPr>
        <p:blipFill>
          <a:blip r:embed="rId3">
            <a:extLst/>
          </a:blip>
          <a:stretch>
            <a:fillRect/>
          </a:stretch>
        </p:blipFill>
        <p:spPr>
          <a:xfrm>
            <a:off x="4255660" y="6576104"/>
            <a:ext cx="905287" cy="959676"/>
          </a:xfrm>
          <a:prstGeom prst="rect">
            <a:avLst/>
          </a:prstGeom>
          <a:ln w="12700">
            <a:miter lim="400000"/>
          </a:ln>
        </p:spPr>
      </p:pic>
      <p:pic>
        <p:nvPicPr>
          <p:cNvPr id="308" name="Image" descr="Image"/>
          <p:cNvPicPr>
            <a:picLocks noChangeAspect="1"/>
          </p:cNvPicPr>
          <p:nvPr/>
        </p:nvPicPr>
        <p:blipFill>
          <a:blip r:embed="rId4">
            <a:extLst/>
          </a:blip>
          <a:stretch>
            <a:fillRect/>
          </a:stretch>
        </p:blipFill>
        <p:spPr>
          <a:xfrm>
            <a:off x="10998307" y="4419660"/>
            <a:ext cx="1716079" cy="1716079"/>
          </a:xfrm>
          <a:prstGeom prst="rect">
            <a:avLst/>
          </a:prstGeom>
          <a:ln w="12700">
            <a:miter lim="400000"/>
          </a:ln>
        </p:spPr>
      </p:pic>
      <p:pic>
        <p:nvPicPr>
          <p:cNvPr id="317" name="Connection Line" descr="Connection Line"/>
          <p:cNvPicPr>
            <a:picLocks noChangeAspect="0"/>
          </p:cNvPicPr>
          <p:nvPr/>
        </p:nvPicPr>
        <p:blipFill>
          <a:blip r:embed="rId5">
            <a:extLst/>
          </a:blip>
          <a:stretch>
            <a:fillRect/>
          </a:stretch>
        </p:blipFill>
        <p:spPr>
          <a:xfrm>
            <a:off x="1889642" y="2602127"/>
            <a:ext cx="2098001" cy="2201018"/>
          </a:xfrm>
          <a:prstGeom prst="rect">
            <a:avLst/>
          </a:prstGeom>
        </p:spPr>
      </p:pic>
      <p:pic>
        <p:nvPicPr>
          <p:cNvPr id="319" name="Connection Line" descr="Connection Line"/>
          <p:cNvPicPr>
            <a:picLocks noChangeAspect="0"/>
          </p:cNvPicPr>
          <p:nvPr/>
        </p:nvPicPr>
        <p:blipFill>
          <a:blip r:embed="rId6">
            <a:extLst/>
          </a:blip>
          <a:stretch>
            <a:fillRect/>
          </a:stretch>
        </p:blipFill>
        <p:spPr>
          <a:xfrm>
            <a:off x="7381733" y="2551426"/>
            <a:ext cx="2370082" cy="1809564"/>
          </a:xfrm>
          <a:prstGeom prst="rect">
            <a:avLst/>
          </a:prstGeom>
        </p:spPr>
      </p:pic>
      <p:pic>
        <p:nvPicPr>
          <p:cNvPr id="311" name="Image" descr="Image"/>
          <p:cNvPicPr>
            <a:picLocks noChangeAspect="1"/>
          </p:cNvPicPr>
          <p:nvPr/>
        </p:nvPicPr>
        <p:blipFill>
          <a:blip r:embed="rId7">
            <a:extLst/>
          </a:blip>
          <a:stretch>
            <a:fillRect/>
          </a:stretch>
        </p:blipFill>
        <p:spPr>
          <a:xfrm>
            <a:off x="2828164" y="7730669"/>
            <a:ext cx="836233" cy="959676"/>
          </a:xfrm>
          <a:prstGeom prst="rect">
            <a:avLst/>
          </a:prstGeom>
          <a:ln w="12700">
            <a:miter lim="400000"/>
          </a:ln>
        </p:spPr>
      </p:pic>
      <p:pic>
        <p:nvPicPr>
          <p:cNvPr id="312" name="Image" descr="Image"/>
          <p:cNvPicPr>
            <a:picLocks noChangeAspect="1"/>
          </p:cNvPicPr>
          <p:nvPr/>
        </p:nvPicPr>
        <p:blipFill>
          <a:blip r:embed="rId8">
            <a:extLst/>
          </a:blip>
          <a:stretch>
            <a:fillRect/>
          </a:stretch>
        </p:blipFill>
        <p:spPr>
          <a:xfrm>
            <a:off x="537360" y="7725677"/>
            <a:ext cx="1716080" cy="504099"/>
          </a:xfrm>
          <a:prstGeom prst="rect">
            <a:avLst/>
          </a:prstGeom>
          <a:ln w="12700">
            <a:miter lim="400000"/>
          </a:ln>
        </p:spPr>
      </p:pic>
      <p:pic>
        <p:nvPicPr>
          <p:cNvPr id="313" name="Image" descr="Image"/>
          <p:cNvPicPr>
            <a:picLocks noChangeAspect="1"/>
          </p:cNvPicPr>
          <p:nvPr/>
        </p:nvPicPr>
        <p:blipFill>
          <a:blip r:embed="rId9">
            <a:extLst/>
          </a:blip>
          <a:stretch>
            <a:fillRect/>
          </a:stretch>
        </p:blipFill>
        <p:spPr>
          <a:xfrm>
            <a:off x="7479262" y="6660455"/>
            <a:ext cx="2098005" cy="1398670"/>
          </a:xfrm>
          <a:prstGeom prst="rect">
            <a:avLst/>
          </a:prstGeom>
          <a:ln w="12700">
            <a:miter lim="400000"/>
          </a:ln>
        </p:spPr>
      </p:pic>
      <p:pic>
        <p:nvPicPr>
          <p:cNvPr id="314" name="Image" descr="Image"/>
          <p:cNvPicPr>
            <a:picLocks noChangeAspect="1"/>
          </p:cNvPicPr>
          <p:nvPr/>
        </p:nvPicPr>
        <p:blipFill>
          <a:blip r:embed="rId10">
            <a:extLst/>
          </a:blip>
          <a:stretch>
            <a:fillRect/>
          </a:stretch>
        </p:blipFill>
        <p:spPr>
          <a:xfrm>
            <a:off x="10264915" y="6988086"/>
            <a:ext cx="2287404" cy="743407"/>
          </a:xfrm>
          <a:prstGeom prst="rect">
            <a:avLst/>
          </a:prstGeom>
          <a:ln w="12700">
            <a:miter lim="400000"/>
          </a:ln>
        </p:spPr>
      </p:pic>
      <p:sp>
        <p:nvSpPr>
          <p:cNvPr id="315" name="PDG…"/>
          <p:cNvSpPr/>
          <p:nvPr/>
        </p:nvSpPr>
        <p:spPr>
          <a:xfrm>
            <a:off x="9809648" y="1234266"/>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b="1" sz="3600">
                <a:latin typeface="+mn-lt"/>
                <a:ea typeface="+mn-ea"/>
                <a:cs typeface="+mn-cs"/>
                <a:sym typeface="Helvetica Neue"/>
              </a:defRPr>
            </a:pPr>
            <a:r>
              <a:t>PDG</a:t>
            </a:r>
          </a:p>
          <a:p>
            <a:pPr>
              <a:defRPr sz="3600"/>
            </a:pPr>
            <a:r>
              <a:t>4</a:t>
            </a:r>
          </a:p>
          <a:p>
            <a:pPr>
              <a:defRPr i="1" sz="2200">
                <a:latin typeface="+mn-lt"/>
                <a:ea typeface="+mn-ea"/>
                <a:cs typeface="+mn-cs"/>
                <a:sym typeface="Helvetica Neue"/>
              </a:defRPr>
            </a:pPr>
            <a:r>
              <a:t>IL</a:t>
            </a:r>
          </a:p>
        </p:txBody>
      </p:sp>
      <p:pic>
        <p:nvPicPr>
          <p:cNvPr id="321" name="Connection Line" descr="Connection Line"/>
          <p:cNvPicPr>
            <a:picLocks noChangeAspect="0"/>
          </p:cNvPicPr>
          <p:nvPr/>
        </p:nvPicPr>
        <p:blipFill>
          <a:blip r:embed="rId11">
            <a:extLst/>
          </a:blip>
          <a:stretch>
            <a:fillRect/>
          </a:stretch>
        </p:blipFill>
        <p:spPr>
          <a:xfrm>
            <a:off x="7249300" y="1572383"/>
            <a:ext cx="2437133" cy="6802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349499" y="484120"/>
            <a:ext cx="3745724" cy="4912547"/>
          </a:xfrm>
          <a:prstGeom prst="rect">
            <a:avLst/>
          </a:prstGeom>
          <a:ln w="12700">
            <a:miter lim="400000"/>
          </a:ln>
        </p:spPr>
      </p:pic>
      <p:pic>
        <p:nvPicPr>
          <p:cNvPr id="325" name="Image" descr="Image"/>
          <p:cNvPicPr>
            <a:picLocks noChangeAspect="1"/>
          </p:cNvPicPr>
          <p:nvPr/>
        </p:nvPicPr>
        <p:blipFill>
          <a:blip r:embed="rId3">
            <a:extLst/>
          </a:blip>
          <a:stretch>
            <a:fillRect/>
          </a:stretch>
        </p:blipFill>
        <p:spPr>
          <a:xfrm>
            <a:off x="321850" y="6464511"/>
            <a:ext cx="6539983" cy="2823093"/>
          </a:xfrm>
          <a:prstGeom prst="rect">
            <a:avLst/>
          </a:prstGeom>
          <a:ln w="12700">
            <a:miter lim="400000"/>
          </a:ln>
        </p:spPr>
      </p:pic>
      <p:pic>
        <p:nvPicPr>
          <p:cNvPr id="326" name="Image" descr="Image"/>
          <p:cNvPicPr>
            <a:picLocks noChangeAspect="1"/>
          </p:cNvPicPr>
          <p:nvPr/>
        </p:nvPicPr>
        <p:blipFill>
          <a:blip r:embed="rId4">
            <a:alphaModFix amt="20509"/>
            <a:extLst/>
          </a:blip>
          <a:stretch>
            <a:fillRect/>
          </a:stretch>
        </p:blipFill>
        <p:spPr>
          <a:xfrm>
            <a:off x="8703193" y="3046985"/>
            <a:ext cx="3745724" cy="4851974"/>
          </a:xfrm>
          <a:prstGeom prst="rect">
            <a:avLst/>
          </a:prstGeom>
          <a:ln w="12700">
            <a:miter lim="400000"/>
          </a:ln>
        </p:spPr>
      </p:pic>
      <p:pic>
        <p:nvPicPr>
          <p:cNvPr id="327" name="Image" descr="Image"/>
          <p:cNvPicPr>
            <a:picLocks noChangeAspect="1"/>
          </p:cNvPicPr>
          <p:nvPr/>
        </p:nvPicPr>
        <p:blipFill>
          <a:blip r:embed="rId5">
            <a:extLst/>
          </a:blip>
          <a:stretch>
            <a:fillRect/>
          </a:stretch>
        </p:blipFill>
        <p:spPr>
          <a:xfrm>
            <a:off x="4234303" y="438892"/>
            <a:ext cx="4012168" cy="2427114"/>
          </a:xfrm>
          <a:prstGeom prst="rect">
            <a:avLst/>
          </a:prstGeom>
          <a:ln w="12700">
            <a:miter lim="400000"/>
          </a:ln>
        </p:spPr>
      </p:pic>
      <p:pic>
        <p:nvPicPr>
          <p:cNvPr id="328" name="Image" descr="Image"/>
          <p:cNvPicPr>
            <a:picLocks noChangeAspect="1"/>
          </p:cNvPicPr>
          <p:nvPr/>
        </p:nvPicPr>
        <p:blipFill>
          <a:blip r:embed="rId6">
            <a:extLst/>
          </a:blip>
          <a:stretch>
            <a:fillRect/>
          </a:stretch>
        </p:blipFill>
        <p:spPr>
          <a:xfrm>
            <a:off x="8373266" y="438892"/>
            <a:ext cx="4405579" cy="2427114"/>
          </a:xfrm>
          <a:prstGeom prst="rect">
            <a:avLst/>
          </a:prstGeom>
          <a:ln w="12700">
            <a:miter lim="400000"/>
          </a:ln>
        </p:spPr>
      </p:pic>
      <p:pic>
        <p:nvPicPr>
          <p:cNvPr id="329" name="Image" descr="Image"/>
          <p:cNvPicPr>
            <a:picLocks noChangeAspect="1"/>
          </p:cNvPicPr>
          <p:nvPr/>
        </p:nvPicPr>
        <p:blipFill>
          <a:blip r:embed="rId7">
            <a:extLst/>
          </a:blip>
          <a:stretch>
            <a:fillRect/>
          </a:stretch>
        </p:blipFill>
        <p:spPr>
          <a:xfrm>
            <a:off x="4258033" y="3152851"/>
            <a:ext cx="4282351" cy="2569411"/>
          </a:xfrm>
          <a:prstGeom prst="rect">
            <a:avLst/>
          </a:prstGeom>
          <a:ln w="12700">
            <a:miter lim="400000"/>
          </a:ln>
        </p:spPr>
      </p:pic>
      <p:pic>
        <p:nvPicPr>
          <p:cNvPr id="330" name="Image" descr="Image"/>
          <p:cNvPicPr>
            <a:picLocks noChangeAspect="1"/>
          </p:cNvPicPr>
          <p:nvPr/>
        </p:nvPicPr>
        <p:blipFill>
          <a:blip r:embed="rId8">
            <a:extLst/>
          </a:blip>
          <a:stretch>
            <a:fillRect/>
          </a:stretch>
        </p:blipFill>
        <p:spPr>
          <a:xfrm>
            <a:off x="7142808" y="8077791"/>
            <a:ext cx="1242057" cy="1242057"/>
          </a:xfrm>
          <a:prstGeom prst="rect">
            <a:avLst/>
          </a:prstGeom>
          <a:ln w="12700">
            <a:miter lim="400000"/>
          </a:ln>
        </p:spPr>
      </p:pic>
      <p:pic>
        <p:nvPicPr>
          <p:cNvPr id="331" name="Image" descr="Image"/>
          <p:cNvPicPr>
            <a:picLocks noChangeAspect="1"/>
          </p:cNvPicPr>
          <p:nvPr/>
        </p:nvPicPr>
        <p:blipFill>
          <a:blip r:embed="rId9">
            <a:extLst/>
          </a:blip>
          <a:stretch>
            <a:fillRect/>
          </a:stretch>
        </p:blipFill>
        <p:spPr>
          <a:xfrm>
            <a:off x="9145185" y="8194030"/>
            <a:ext cx="1009580" cy="1009580"/>
          </a:xfrm>
          <a:prstGeom prst="rect">
            <a:avLst/>
          </a:prstGeom>
          <a:ln w="12700">
            <a:miter lim="400000"/>
          </a:ln>
        </p:spPr>
      </p:pic>
      <p:pic>
        <p:nvPicPr>
          <p:cNvPr id="332" name="Image" descr="Image"/>
          <p:cNvPicPr>
            <a:picLocks noChangeAspect="1"/>
          </p:cNvPicPr>
          <p:nvPr/>
        </p:nvPicPr>
        <p:blipFill>
          <a:blip r:embed="rId10">
            <a:extLst/>
          </a:blip>
          <a:stretch>
            <a:fillRect/>
          </a:stretch>
        </p:blipFill>
        <p:spPr>
          <a:xfrm>
            <a:off x="10915084" y="7811315"/>
            <a:ext cx="1989539" cy="177501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High-level planning"/>
          <p:cNvSpPr txBox="1"/>
          <p:nvPr>
            <p:ph type="title"/>
          </p:nvPr>
        </p:nvSpPr>
        <p:spPr>
          <a:prstGeom prst="rect">
            <a:avLst/>
          </a:prstGeom>
        </p:spPr>
        <p:txBody>
          <a:bodyPr/>
          <a:lstStyle/>
          <a:p>
            <a:pPr/>
            <a:r>
              <a:t>High-level planning</a:t>
            </a:r>
          </a:p>
        </p:txBody>
      </p:sp>
      <p:sp>
        <p:nvSpPr>
          <p:cNvPr id="335" name="IO programming in Java (starting with files, encodings, etc.)…"/>
          <p:cNvSpPr txBox="1"/>
          <p:nvPr>
            <p:ph type="body" idx="1"/>
          </p:nvPr>
        </p:nvSpPr>
        <p:spPr>
          <a:prstGeom prst="rect">
            <a:avLst/>
          </a:prstGeom>
        </p:spPr>
        <p:txBody>
          <a:bodyPr>
            <a:normAutofit fontScale="100000" lnSpcReduction="0"/>
          </a:bodyPr>
          <a:lstStyle/>
          <a:p>
            <a:pPr marL="229361" indent="-229361" defTabSz="502412">
              <a:spcBef>
                <a:spcPts val="2000"/>
              </a:spcBef>
              <a:defRPr sz="2236"/>
            </a:pPr>
            <a:r>
              <a:rPr b="1"/>
              <a:t>IO programming</a:t>
            </a:r>
            <a:r>
              <a:t> in Java (starting with files, encodings, etc.)</a:t>
            </a:r>
          </a:p>
          <a:p>
            <a:pPr marL="229361" indent="-229361" defTabSz="502412">
              <a:spcBef>
                <a:spcPts val="2000"/>
              </a:spcBef>
              <a:defRPr sz="2236"/>
            </a:pPr>
            <a:r>
              <a:rPr b="1"/>
              <a:t>Network programming</a:t>
            </a:r>
            <a:r>
              <a:t> in Java (and Javascript)</a:t>
            </a:r>
          </a:p>
          <a:p>
            <a:pPr lvl="1" marL="611631" indent="-229361" defTabSz="502412">
              <a:spcBef>
                <a:spcPts val="2000"/>
              </a:spcBef>
              <a:defRPr sz="2236"/>
            </a:pPr>
            <a:r>
              <a:t>How do we write TCP clients and servers?</a:t>
            </a:r>
          </a:p>
          <a:p>
            <a:pPr lvl="1" marL="611631" indent="-229361" defTabSz="502412">
              <a:spcBef>
                <a:spcPts val="2000"/>
              </a:spcBef>
              <a:defRPr sz="2236"/>
            </a:pPr>
            <a:r>
              <a:t>How do we use UDP in our own programs?</a:t>
            </a:r>
          </a:p>
          <a:p>
            <a:pPr marL="229361" indent="-229361" defTabSz="502412">
              <a:spcBef>
                <a:spcPts val="2000"/>
              </a:spcBef>
              <a:defRPr sz="2236"/>
            </a:pPr>
            <a:r>
              <a:t>The </a:t>
            </a:r>
            <a:r>
              <a:rPr b="1"/>
              <a:t>SMTP protocol</a:t>
            </a:r>
          </a:p>
          <a:p>
            <a:pPr marL="229361" indent="-229361" defTabSz="502412">
              <a:spcBef>
                <a:spcPts val="2000"/>
              </a:spcBef>
              <a:defRPr sz="2236"/>
            </a:pPr>
            <a:r>
              <a:t>The </a:t>
            </a:r>
            <a:r>
              <a:rPr b="1"/>
              <a:t>HTTP protocol</a:t>
            </a:r>
          </a:p>
          <a:p>
            <a:pPr lvl="1" marL="611631" indent="-229361" defTabSz="502412">
              <a:spcBef>
                <a:spcPts val="2000"/>
              </a:spcBef>
              <a:defRPr sz="2236"/>
            </a:pPr>
            <a:r>
              <a:t>Model, syntax, mechanisms</a:t>
            </a:r>
          </a:p>
          <a:p>
            <a:pPr marL="229361" indent="-229361" defTabSz="502412">
              <a:spcBef>
                <a:spcPts val="2000"/>
              </a:spcBef>
              <a:defRPr sz="2236"/>
            </a:pPr>
            <a:r>
              <a:t>Design and implementation of </a:t>
            </a:r>
            <a:r>
              <a:rPr b="1"/>
              <a:t>web infrastructures</a:t>
            </a:r>
          </a:p>
          <a:p>
            <a:pPr lvl="1" marL="611631" indent="-229361" defTabSz="502412">
              <a:spcBef>
                <a:spcPts val="2000"/>
              </a:spcBef>
              <a:defRPr sz="2236"/>
            </a:pPr>
            <a:r>
              <a:t>Servers, proxies, reverse proxies, load balancers</a:t>
            </a:r>
          </a:p>
          <a:p>
            <a:pPr lvl="1" marL="611631" indent="-229361" defTabSz="502412">
              <a:spcBef>
                <a:spcPts val="2000"/>
              </a:spcBef>
              <a:defRPr sz="2236"/>
            </a:pPr>
            <a:r>
              <a:t>Building a data center on your laptop with Docker</a:t>
            </a:r>
          </a:p>
          <a:p>
            <a:pPr marL="229361" indent="-229361" defTabSz="502412">
              <a:spcBef>
                <a:spcPts val="2000"/>
              </a:spcBef>
              <a:defRPr i="1" sz="2236"/>
            </a:pPr>
            <a:r>
              <a:t>(Managing user identities with </a:t>
            </a:r>
            <a:r>
              <a:rPr b="1"/>
              <a:t>LDAP</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GAPS: plan d’études"/>
          <p:cNvSpPr txBox="1"/>
          <p:nvPr>
            <p:ph type="title"/>
          </p:nvPr>
        </p:nvSpPr>
        <p:spPr>
          <a:prstGeom prst="rect">
            <a:avLst/>
          </a:prstGeom>
        </p:spPr>
        <p:txBody>
          <a:bodyPr/>
          <a:lstStyle/>
          <a:p>
            <a:pPr/>
            <a:r>
              <a:t>GAPS: plan d’études</a:t>
            </a:r>
          </a:p>
        </p:txBody>
      </p:sp>
      <p:pic>
        <p:nvPicPr>
          <p:cNvPr id="338" name="Image" descr="Image"/>
          <p:cNvPicPr>
            <a:picLocks noChangeAspect="1"/>
          </p:cNvPicPr>
          <p:nvPr/>
        </p:nvPicPr>
        <p:blipFill>
          <a:blip r:embed="rId2">
            <a:extLst/>
          </a:blip>
          <a:stretch>
            <a:fillRect/>
          </a:stretch>
        </p:blipFill>
        <p:spPr>
          <a:xfrm>
            <a:off x="0" y="2401526"/>
            <a:ext cx="13004800" cy="716352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GAPS: plan d’études"/>
          <p:cNvSpPr txBox="1"/>
          <p:nvPr>
            <p:ph type="title"/>
          </p:nvPr>
        </p:nvSpPr>
        <p:spPr>
          <a:prstGeom prst="rect">
            <a:avLst/>
          </a:prstGeom>
        </p:spPr>
        <p:txBody>
          <a:bodyPr/>
          <a:lstStyle/>
          <a:p>
            <a:pPr/>
            <a:r>
              <a:t>GAPS: plan d’études</a:t>
            </a:r>
          </a:p>
        </p:txBody>
      </p:sp>
      <p:pic>
        <p:nvPicPr>
          <p:cNvPr id="341" name="Image" descr="Image"/>
          <p:cNvPicPr>
            <a:picLocks noChangeAspect="1"/>
          </p:cNvPicPr>
          <p:nvPr/>
        </p:nvPicPr>
        <p:blipFill>
          <a:blip r:embed="rId2">
            <a:extLst/>
          </a:blip>
          <a:stretch>
            <a:fillRect/>
          </a:stretch>
        </p:blipFill>
        <p:spPr>
          <a:xfrm>
            <a:off x="0" y="2806459"/>
            <a:ext cx="13004800" cy="605632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Evaluation"/>
          <p:cNvSpPr txBox="1"/>
          <p:nvPr>
            <p:ph type="title"/>
          </p:nvPr>
        </p:nvSpPr>
        <p:spPr>
          <a:prstGeom prst="rect">
            <a:avLst/>
          </a:prstGeom>
        </p:spPr>
        <p:txBody>
          <a:bodyPr/>
          <a:lstStyle/>
          <a:p>
            <a:pPr/>
            <a:r>
              <a:t>Evaluation</a:t>
            </a:r>
          </a:p>
        </p:txBody>
      </p:sp>
      <p:sp>
        <p:nvSpPr>
          <p:cNvPr id="344" name="On a regular basis, I will ask you to complete short assignments (quizz, small exercise, single development question, etc.). Often, the assignment will need to be completed during the class or the lab session!…"/>
          <p:cNvSpPr txBox="1"/>
          <p:nvPr>
            <p:ph type="body" sz="half" idx="1"/>
          </p:nvPr>
        </p:nvSpPr>
        <p:spPr>
          <a:xfrm>
            <a:off x="571500" y="5498735"/>
            <a:ext cx="11861800" cy="3725480"/>
          </a:xfrm>
          <a:prstGeom prst="rect">
            <a:avLst/>
          </a:prstGeom>
        </p:spPr>
        <p:txBody>
          <a:bodyPr>
            <a:normAutofit fontScale="100000" lnSpcReduction="0"/>
          </a:bodyPr>
          <a:lstStyle/>
          <a:p>
            <a:pPr>
              <a:defRPr sz="1800">
                <a:solidFill>
                  <a:schemeClr val="accent5"/>
                </a:solidFill>
              </a:defRPr>
            </a:pPr>
            <a:r>
              <a:t>On a regular basis, I will ask you to </a:t>
            </a:r>
            <a:r>
              <a:rPr b="1"/>
              <a:t>complete short assignments</a:t>
            </a:r>
            <a:r>
              <a:t> (quizz, small exercise, single development question, etc.). </a:t>
            </a:r>
            <a:r>
              <a:rPr b="1"/>
              <a:t>Often, the assignment will need to be completed during the class or the lab session!</a:t>
            </a:r>
          </a:p>
          <a:p>
            <a:pPr>
              <a:defRPr sz="1800">
                <a:solidFill>
                  <a:schemeClr val="accent5"/>
                </a:solidFill>
              </a:defRPr>
            </a:pPr>
            <a:r>
              <a:t>Note on labs: sometimes, we will do a test after the handout to check that everyone in the group worked on assignment.</a:t>
            </a:r>
          </a:p>
          <a:p>
            <a:pPr>
              <a:defRPr b="1" sz="1800">
                <a:solidFill>
                  <a:schemeClr val="accent5"/>
                </a:solidFill>
              </a:defRPr>
            </a:pPr>
            <a:r>
              <a:t>Pay attention to the “RES 2021 - Annonces” Telegram channel.</a:t>
            </a:r>
          </a:p>
          <a:p>
            <a:pPr>
              <a:defRPr b="1" sz="1800">
                <a:solidFill>
                  <a:schemeClr val="accent5"/>
                </a:solidFill>
              </a:defRPr>
            </a:pPr>
            <a:r>
              <a:t>At the end of the semester, we will do a BIG lab (http infrastructure). It will have a heavy weight in the lab grade.</a:t>
            </a:r>
          </a:p>
        </p:txBody>
      </p:sp>
      <p:pic>
        <p:nvPicPr>
          <p:cNvPr id="345" name="Image" descr="Image"/>
          <p:cNvPicPr>
            <a:picLocks noChangeAspect="1"/>
          </p:cNvPicPr>
          <p:nvPr/>
        </p:nvPicPr>
        <p:blipFill>
          <a:blip r:embed="rId2">
            <a:extLst/>
          </a:blip>
          <a:stretch>
            <a:fillRect/>
          </a:stretch>
        </p:blipFill>
        <p:spPr>
          <a:xfrm>
            <a:off x="-1" y="2362133"/>
            <a:ext cx="13004801" cy="295180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2">
            <a:extLst/>
          </a:blip>
          <a:stretch>
            <a:fillRect/>
          </a:stretch>
        </p:blipFill>
        <p:spPr>
          <a:xfrm>
            <a:off x="3689306" y="1709843"/>
            <a:ext cx="5626188" cy="4971013"/>
          </a:xfrm>
          <a:prstGeom prst="rect">
            <a:avLst/>
          </a:prstGeom>
          <a:ln w="12700">
            <a:miter lim="400000"/>
          </a:ln>
        </p:spPr>
      </p:pic>
      <p:sp>
        <p:nvSpPr>
          <p:cNvPr id="348" name="Do not forget there is an exam…"/>
          <p:cNvSpPr txBox="1"/>
          <p:nvPr/>
        </p:nvSpPr>
        <p:spPr>
          <a:xfrm>
            <a:off x="2107374" y="7458607"/>
            <a:ext cx="8790052" cy="13857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 not forget there is an </a:t>
            </a:r>
            <a:r>
              <a:rPr b="1">
                <a:latin typeface="+mn-lt"/>
                <a:ea typeface="+mn-ea"/>
                <a:cs typeface="+mn-cs"/>
                <a:sym typeface="Helvetica Neue"/>
              </a:rPr>
              <a:t>exam</a:t>
            </a:r>
          </a:p>
          <a:p>
            <a:pPr/>
            <a:r>
              <a:t>Do not forget there are </a:t>
            </a:r>
            <a:r>
              <a:rPr b="1">
                <a:latin typeface="+mn-lt"/>
                <a:ea typeface="+mn-ea"/>
                <a:cs typeface="+mn-cs"/>
                <a:sym typeface="Helvetica Neue"/>
              </a:rPr>
              <a:t>lecture notes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tretch>
            <a:fillRect/>
          </a:stretch>
        </p:blipFill>
        <p:spPr>
          <a:xfrm>
            <a:off x="3689306" y="1709843"/>
            <a:ext cx="5626188" cy="4971013"/>
          </a:xfrm>
          <a:prstGeom prst="rect">
            <a:avLst/>
          </a:prstGeom>
          <a:ln w="12700">
            <a:miter lim="400000"/>
          </a:ln>
        </p:spPr>
      </p:pic>
      <p:sp>
        <p:nvSpPr>
          <p:cNvPr id="351" name="Deadlines are ridiculously strictly enforced…"/>
          <p:cNvSpPr txBox="1"/>
          <p:nvPr/>
        </p:nvSpPr>
        <p:spPr>
          <a:xfrm>
            <a:off x="1673186" y="7136890"/>
            <a:ext cx="9658428" cy="20292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Deadlines are ridiculously strictly enforced</a:t>
            </a:r>
          </a:p>
          <a:p>
            <a:pPr/>
            <a:r>
              <a:t>We will not look at assignments late by 1’</a:t>
            </a:r>
          </a:p>
          <a:p>
            <a:pPr/>
            <a:r>
              <a:t>Do not blame the infra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2493695" y="3909206"/>
            <a:ext cx="8017410" cy="5854176"/>
          </a:xfrm>
          <a:prstGeom prst="rect">
            <a:avLst/>
          </a:prstGeom>
          <a:ln w="12700">
            <a:miter lim="400000"/>
          </a:ln>
        </p:spPr>
      </p:pic>
      <p:sp>
        <p:nvSpPr>
          <p:cNvPr id="354" name="How not to get lost…"/>
          <p:cNvSpPr txBox="1"/>
          <p:nvPr/>
        </p:nvSpPr>
        <p:spPr>
          <a:xfrm>
            <a:off x="3217132" y="95970"/>
            <a:ext cx="6570536" cy="9322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How not to get lost…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genda"/>
          <p:cNvSpPr txBox="1"/>
          <p:nvPr>
            <p:ph type="title"/>
          </p:nvPr>
        </p:nvSpPr>
        <p:spPr>
          <a:prstGeom prst="rect">
            <a:avLst/>
          </a:prstGeom>
        </p:spPr>
        <p:txBody>
          <a:bodyPr/>
          <a:lstStyle/>
          <a:p>
            <a:pPr/>
            <a:r>
              <a:t>Agenda</a:t>
            </a:r>
          </a:p>
        </p:txBody>
      </p:sp>
      <p:sp>
        <p:nvSpPr>
          <p:cNvPr id="236" name="Background…"/>
          <p:cNvSpPr txBox="1"/>
          <p:nvPr>
            <p:ph type="body" idx="1"/>
          </p:nvPr>
        </p:nvSpPr>
        <p:spPr>
          <a:prstGeom prst="rect">
            <a:avLst/>
          </a:prstGeom>
        </p:spPr>
        <p:txBody>
          <a:bodyPr>
            <a:normAutofit fontScale="100000" lnSpcReduction="0"/>
          </a:bodyPr>
          <a:lstStyle/>
          <a:p>
            <a:pPr marL="276957" indent="-276957">
              <a:defRPr b="1" sz="2700"/>
            </a:pPr>
            <a:r>
              <a:t>Background</a:t>
            </a:r>
          </a:p>
          <a:p>
            <a:pPr lvl="1" marL="721457" indent="-276957">
              <a:defRPr sz="2700"/>
            </a:pPr>
            <a:r>
              <a:t>Who are we? </a:t>
            </a:r>
          </a:p>
          <a:p>
            <a:pPr lvl="1" marL="721457" indent="-276957">
              <a:defRPr sz="2700"/>
            </a:pPr>
            <a:r>
              <a:t>What do we do at the HEIG-VD and why?</a:t>
            </a:r>
          </a:p>
          <a:p>
            <a:pPr marL="276957" indent="-276957">
              <a:defRPr b="1" sz="2700"/>
            </a:pPr>
            <a:r>
              <a:t>Course objectives</a:t>
            </a:r>
          </a:p>
          <a:p>
            <a:pPr lvl="1" marL="721457" indent="-276957">
              <a:defRPr sz="2700"/>
            </a:pPr>
            <a:r>
              <a:t>Network programming</a:t>
            </a:r>
          </a:p>
          <a:p>
            <a:pPr lvl="1" marL="721457" indent="-276957">
              <a:defRPr sz="2700"/>
            </a:pPr>
            <a:r>
              <a:t>Application-level protocols</a:t>
            </a:r>
          </a:p>
          <a:p>
            <a:pPr lvl="1" marL="721457" indent="-276957">
              <a:defRPr sz="2700"/>
            </a:pPr>
            <a:r>
              <a:t>Web infrastructures</a:t>
            </a:r>
          </a:p>
          <a:p>
            <a:pPr marL="276957" indent="-276957">
              <a:defRPr b="1" sz="2700"/>
            </a:pPr>
            <a:r>
              <a:t>Tools</a:t>
            </a:r>
          </a:p>
          <a:p>
            <a:pPr lvl="1" marL="721457" indent="-276957">
              <a:defRPr sz="2700"/>
            </a:pPr>
            <a:r>
              <a:t>Crash course on Git &amp; GitHub</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https://github.com/SoftEng-HEIGVD/Teaching-HEIGVD-RES-2021"/>
          <p:cNvSpPr txBox="1"/>
          <p:nvPr/>
        </p:nvSpPr>
        <p:spPr>
          <a:xfrm>
            <a:off x="1284967" y="1527787"/>
            <a:ext cx="10434867" cy="31630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u="sng">
                <a:hlinkClick r:id="rId2" invalidUrl="" action="" tgtFrame="" tooltip="" history="1" highlightClick="0" endSnd="0"/>
              </a:defRPr>
            </a:lvl1pPr>
          </a:lstStyle>
          <a:p>
            <a:pPr>
              <a:defRPr u="none"/>
            </a:pPr>
            <a:r>
              <a:rPr u="sng">
                <a:hlinkClick r:id="rId2" invalidUrl="" action="" tgtFrame="" tooltip="" history="1" highlightClick="0" endSnd="0"/>
              </a:rPr>
              <a:t>https://github.com/SoftEng-HEIGVD/Teaching-HEIGVD-RES-2021</a:t>
            </a:r>
          </a:p>
        </p:txBody>
      </p:sp>
      <p:pic>
        <p:nvPicPr>
          <p:cNvPr id="357" name="Image" descr="Image"/>
          <p:cNvPicPr>
            <a:picLocks noChangeAspect="1"/>
          </p:cNvPicPr>
          <p:nvPr/>
        </p:nvPicPr>
        <p:blipFill>
          <a:blip r:embed="rId3">
            <a:extLst/>
          </a:blip>
          <a:stretch>
            <a:fillRect/>
          </a:stretch>
        </p:blipFill>
        <p:spPr>
          <a:xfrm>
            <a:off x="3003248" y="5838183"/>
            <a:ext cx="1016057" cy="1016057"/>
          </a:xfrm>
          <a:prstGeom prst="rect">
            <a:avLst/>
          </a:prstGeom>
          <a:ln w="12700">
            <a:miter lim="400000"/>
          </a:ln>
        </p:spPr>
      </p:pic>
      <p:pic>
        <p:nvPicPr>
          <p:cNvPr id="358" name="Image" descr="Image"/>
          <p:cNvPicPr>
            <a:picLocks noChangeAspect="1"/>
          </p:cNvPicPr>
          <p:nvPr/>
        </p:nvPicPr>
        <p:blipFill>
          <a:blip r:embed="rId4">
            <a:extLst/>
          </a:blip>
          <a:stretch>
            <a:fillRect/>
          </a:stretch>
        </p:blipFill>
        <p:spPr>
          <a:xfrm>
            <a:off x="8985495" y="5838183"/>
            <a:ext cx="1016057" cy="1016057"/>
          </a:xfrm>
          <a:prstGeom prst="rect">
            <a:avLst/>
          </a:prstGeom>
          <a:ln w="12700">
            <a:miter lim="400000"/>
          </a:ln>
        </p:spPr>
      </p:pic>
      <p:pic>
        <p:nvPicPr>
          <p:cNvPr id="359" name="Image" descr="Image"/>
          <p:cNvPicPr>
            <a:picLocks noChangeAspect="1"/>
          </p:cNvPicPr>
          <p:nvPr/>
        </p:nvPicPr>
        <p:blipFill>
          <a:blip r:embed="rId5">
            <a:extLst/>
          </a:blip>
          <a:stretch>
            <a:fillRect/>
          </a:stretch>
        </p:blipFill>
        <p:spPr>
          <a:xfrm>
            <a:off x="6985920" y="5838183"/>
            <a:ext cx="1016057" cy="1016057"/>
          </a:xfrm>
          <a:prstGeom prst="rect">
            <a:avLst/>
          </a:prstGeom>
          <a:ln w="12700">
            <a:miter lim="400000"/>
          </a:ln>
        </p:spPr>
      </p:pic>
      <p:pic>
        <p:nvPicPr>
          <p:cNvPr id="360" name="Image" descr="Image"/>
          <p:cNvPicPr>
            <a:picLocks noChangeAspect="1"/>
          </p:cNvPicPr>
          <p:nvPr/>
        </p:nvPicPr>
        <p:blipFill>
          <a:blip r:embed="rId6">
            <a:extLst/>
          </a:blip>
          <a:stretch>
            <a:fillRect/>
          </a:stretch>
        </p:blipFill>
        <p:spPr>
          <a:xfrm>
            <a:off x="4720395" y="5616593"/>
            <a:ext cx="1459236" cy="14592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2985163" y="2261854"/>
            <a:ext cx="3400862" cy="5019723"/>
          </a:xfrm>
          <a:prstGeom prst="rect">
            <a:avLst/>
          </a:prstGeom>
          <a:ln w="12700">
            <a:miter lim="400000"/>
          </a:ln>
        </p:spPr>
      </p:pic>
      <p:pic>
        <p:nvPicPr>
          <p:cNvPr id="363" name="Image" descr="Image"/>
          <p:cNvPicPr>
            <a:picLocks noChangeAspect="1"/>
          </p:cNvPicPr>
          <p:nvPr/>
        </p:nvPicPr>
        <p:blipFill>
          <a:blip r:embed="rId3">
            <a:extLst/>
          </a:blip>
          <a:stretch>
            <a:fillRect/>
          </a:stretch>
        </p:blipFill>
        <p:spPr>
          <a:xfrm>
            <a:off x="7994767" y="3759281"/>
            <a:ext cx="2024870" cy="202487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legram etiquette"/>
          <p:cNvSpPr txBox="1"/>
          <p:nvPr>
            <p:ph type="title"/>
          </p:nvPr>
        </p:nvSpPr>
        <p:spPr>
          <a:prstGeom prst="rect">
            <a:avLst/>
          </a:prstGeom>
        </p:spPr>
        <p:txBody>
          <a:bodyPr/>
          <a:lstStyle/>
          <a:p>
            <a:pPr/>
            <a:r>
              <a:t>Telegram etiquette</a:t>
            </a:r>
          </a:p>
        </p:txBody>
      </p:sp>
      <p:sp>
        <p:nvSpPr>
          <p:cNvPr id="366" name="Understand that this is voluntary, best-effort service.…"/>
          <p:cNvSpPr txBox="1"/>
          <p:nvPr>
            <p:ph type="body" idx="1"/>
          </p:nvPr>
        </p:nvSpPr>
        <p:spPr>
          <a:prstGeom prst="rect">
            <a:avLst/>
          </a:prstGeom>
        </p:spPr>
        <p:txBody>
          <a:bodyPr>
            <a:normAutofit fontScale="100000" lnSpcReduction="0"/>
          </a:bodyPr>
          <a:lstStyle/>
          <a:p>
            <a:pPr marL="237363" indent="-237363" defTabSz="519937">
              <a:spcBef>
                <a:spcPts val="2100"/>
              </a:spcBef>
              <a:defRPr sz="2581"/>
            </a:pPr>
            <a:r>
              <a:t>Understand that this is voluntary, </a:t>
            </a:r>
            <a:r>
              <a:rPr b="1"/>
              <a:t>best-effort</a:t>
            </a:r>
            <a:r>
              <a:t> service.</a:t>
            </a:r>
          </a:p>
          <a:p>
            <a:pPr marL="237363" indent="-237363" defTabSz="519937">
              <a:spcBef>
                <a:spcPts val="2100"/>
              </a:spcBef>
              <a:defRPr sz="2581"/>
            </a:pPr>
            <a:r>
              <a:t>Understand that we have to deal with </a:t>
            </a:r>
            <a:r>
              <a:rPr b="1"/>
              <a:t>scale</a:t>
            </a:r>
            <a:r>
              <a:t>: </a:t>
            </a:r>
          </a:p>
          <a:p>
            <a:pPr lvl="1" marL="632968" indent="-237363" defTabSz="519937">
              <a:spcBef>
                <a:spcPts val="2100"/>
              </a:spcBef>
              <a:defRPr sz="2581"/>
            </a:pPr>
            <a:r>
              <a:t>30% of 85 students * 10’ &gt; 4 hours, 10% of 85 students * 30’ &gt; 4 hours</a:t>
            </a:r>
          </a:p>
          <a:p>
            <a:pPr marL="237363" indent="-237363" defTabSz="519937">
              <a:spcBef>
                <a:spcPts val="2100"/>
              </a:spcBef>
              <a:defRPr sz="2581"/>
            </a:pPr>
            <a:r>
              <a:rPr b="1">
                <a:solidFill>
                  <a:schemeClr val="accent5"/>
                </a:solidFill>
              </a:rPr>
              <a:t>It is </a:t>
            </a:r>
            <a:r>
              <a:rPr b="1" u="sng">
                <a:solidFill>
                  <a:schemeClr val="accent5"/>
                </a:solidFill>
              </a:rPr>
              <a:t>not</a:t>
            </a:r>
            <a:r>
              <a:rPr b="1">
                <a:solidFill>
                  <a:schemeClr val="accent5"/>
                </a:solidFill>
              </a:rPr>
              <a:t> ok to ping Miguel, Daniel and James directly</a:t>
            </a:r>
            <a:r>
              <a:t>. I have officially forbidden them to respond to DMs (unless it’s to invite them for a beer).</a:t>
            </a:r>
          </a:p>
          <a:p>
            <a:pPr marL="237363" indent="-237363" defTabSz="519937">
              <a:spcBef>
                <a:spcPts val="2100"/>
              </a:spcBef>
              <a:defRPr sz="2581"/>
            </a:pPr>
            <a:r>
              <a:t>In 95% of the cases, post on the RES 2021 group (there is no stupid question). If the answer is helpful for you, it might be for others. Other students might be faster at answering than us.</a:t>
            </a:r>
          </a:p>
          <a:p>
            <a:pPr marL="237363" indent="-237363" defTabSz="519937">
              <a:spcBef>
                <a:spcPts val="2100"/>
              </a:spcBef>
              <a:defRPr sz="2581"/>
            </a:pPr>
            <a:r>
              <a:t>For the remaining 5%, ping </a:t>
            </a:r>
            <a:r>
              <a:rPr u="sng"/>
              <a:t>me</a:t>
            </a:r>
            <a:r>
              <a:t> (not the animals). </a:t>
            </a:r>
            <a:r>
              <a:rPr b="1"/>
              <a:t>Do not hesitate</a:t>
            </a:r>
            <a:r>
              <a:t>.</a:t>
            </a:r>
          </a:p>
          <a:p>
            <a:pPr marL="237363" indent="-237363" defTabSz="519937">
              <a:spcBef>
                <a:spcPts val="2100"/>
              </a:spcBef>
              <a:defRPr sz="2581"/>
            </a:pPr>
            <a:r>
              <a:rPr b="1">
                <a:solidFill>
                  <a:schemeClr val="accent5"/>
                </a:solidFill>
              </a:rPr>
              <a:t>“Hello, the second test does not work. Why?”</a:t>
            </a:r>
            <a:r>
              <a:t> is not an easy question to answer. Where is your code? What have you tried? What was the expected behavior and what do you observe instead?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10 minutes"/>
          <p:cNvSpPr txBox="1"/>
          <p:nvPr/>
        </p:nvSpPr>
        <p:spPr>
          <a:xfrm>
            <a:off x="4165555" y="5414582"/>
            <a:ext cx="4673690" cy="1142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900">
                <a:solidFill>
                  <a:schemeClr val="accent5"/>
                </a:solidFill>
                <a:latin typeface="+mn-lt"/>
                <a:ea typeface="+mn-ea"/>
                <a:cs typeface="+mn-cs"/>
                <a:sym typeface="Helvetica Neue"/>
              </a:defRPr>
            </a:lvl1pPr>
          </a:lstStyle>
          <a:p>
            <a:pPr/>
            <a:r>
              <a:t>10 minutes</a:t>
            </a:r>
          </a:p>
        </p:txBody>
      </p:sp>
      <p:pic>
        <p:nvPicPr>
          <p:cNvPr id="372" name="Connection Line" descr="Connection Line"/>
          <p:cNvPicPr>
            <a:picLocks noChangeAspect="0"/>
          </p:cNvPicPr>
          <p:nvPr/>
        </p:nvPicPr>
        <p:blipFill>
          <a:blip r:embed="rId2">
            <a:extLst/>
          </a:blip>
          <a:stretch>
            <a:fillRect/>
          </a:stretch>
        </p:blipFill>
        <p:spPr>
          <a:xfrm>
            <a:off x="3338278" y="2718152"/>
            <a:ext cx="883412" cy="3320870"/>
          </a:xfrm>
          <a:prstGeom prst="rect">
            <a:avLst/>
          </a:prstGeom>
        </p:spPr>
      </p:pic>
      <p:sp>
        <p:nvSpPr>
          <p:cNvPr id="370" name="https://forms.gle/xJzSf68Mc6orx5yx7"/>
          <p:cNvSpPr txBox="1"/>
          <p:nvPr/>
        </p:nvSpPr>
        <p:spPr>
          <a:xfrm>
            <a:off x="2126843" y="1312488"/>
            <a:ext cx="8751114"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https://forms.gle/xJzSf68Mc6orx5yx7</a:t>
            </a:r>
          </a:p>
        </p:txBody>
      </p:sp>
      <p:sp>
        <p:nvSpPr>
          <p:cNvPr id="371" name="Please always use the same Google and GitHub accounts"/>
          <p:cNvSpPr txBox="1"/>
          <p:nvPr/>
        </p:nvSpPr>
        <p:spPr>
          <a:xfrm>
            <a:off x="350710" y="8782776"/>
            <a:ext cx="12303380"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chemeClr val="accent5"/>
                </a:solidFill>
                <a:latin typeface="+mn-lt"/>
                <a:ea typeface="+mn-ea"/>
                <a:cs typeface="+mn-cs"/>
                <a:sym typeface="Helvetica Neue"/>
              </a:defRPr>
            </a:lvl1pPr>
          </a:lstStyle>
          <a:p>
            <a:pPr/>
            <a:r>
              <a:t>Please always use the same Google and GitHub accounts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Lab Introduction"/>
          <p:cNvSpPr txBox="1"/>
          <p:nvPr>
            <p:ph type="title"/>
          </p:nvPr>
        </p:nvSpPr>
        <p:spPr>
          <a:xfrm>
            <a:off x="571500" y="127000"/>
            <a:ext cx="11861800" cy="2336800"/>
          </a:xfrm>
          <a:prstGeom prst="rect">
            <a:avLst/>
          </a:prstGeom>
        </p:spPr>
        <p:txBody>
          <a:bodyPr/>
          <a:lstStyle>
            <a:lvl1pPr algn="ctr">
              <a:defRPr sz="6000"/>
            </a:lvl1pPr>
          </a:lstStyle>
          <a:p>
            <a:pPr/>
            <a:r>
              <a:t>Lab Introduction</a:t>
            </a:r>
          </a:p>
        </p:txBody>
      </p:sp>
      <p:pic>
        <p:nvPicPr>
          <p:cNvPr id="376" name="Image" descr="Image"/>
          <p:cNvPicPr>
            <a:picLocks noChangeAspect="1"/>
          </p:cNvPicPr>
          <p:nvPr/>
        </p:nvPicPr>
        <p:blipFill>
          <a:blip r:embed="rId2">
            <a:extLst/>
          </a:blip>
          <a:stretch>
            <a:fillRect/>
          </a:stretch>
        </p:blipFill>
        <p:spPr>
          <a:xfrm>
            <a:off x="3962400" y="2892886"/>
            <a:ext cx="5080000" cy="5080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Important points"/>
          <p:cNvSpPr txBox="1"/>
          <p:nvPr>
            <p:ph type="title"/>
          </p:nvPr>
        </p:nvSpPr>
        <p:spPr>
          <a:prstGeom prst="rect">
            <a:avLst/>
          </a:prstGeom>
        </p:spPr>
        <p:txBody>
          <a:bodyPr/>
          <a:lstStyle/>
          <a:p>
            <a:pPr/>
            <a:r>
              <a:t>Important points</a:t>
            </a:r>
          </a:p>
        </p:txBody>
      </p:sp>
      <p:sp>
        <p:nvSpPr>
          <p:cNvPr id="379" name="GitHub workflow (start by forking, not cloning the source repo)…"/>
          <p:cNvSpPr txBox="1"/>
          <p:nvPr>
            <p:ph type="body" idx="1"/>
          </p:nvPr>
        </p:nvSpPr>
        <p:spPr>
          <a:prstGeom prst="rect">
            <a:avLst/>
          </a:prstGeom>
        </p:spPr>
        <p:txBody>
          <a:bodyPr/>
          <a:lstStyle/>
          <a:p>
            <a:pPr/>
            <a:r>
              <a:rPr b="1"/>
              <a:t>GitHub workflow</a:t>
            </a:r>
            <a:r>
              <a:t> (start by forking, not cloning the source repo)</a:t>
            </a:r>
          </a:p>
          <a:p>
            <a:pPr/>
            <a:r>
              <a:t>What is </a:t>
            </a:r>
            <a:r>
              <a:rPr b="1"/>
              <a:t>maven</a:t>
            </a:r>
            <a:r>
              <a:t>?</a:t>
            </a:r>
          </a:p>
          <a:p>
            <a:pPr/>
            <a:r>
              <a:t>What is </a:t>
            </a:r>
            <a:r>
              <a:rPr b="1"/>
              <a:t>project Lombok</a:t>
            </a:r>
            <a:r>
              <a:t>?</a:t>
            </a:r>
          </a:p>
          <a:p>
            <a:pPr/>
            <a:r>
              <a:t>How do we use </a:t>
            </a:r>
            <a:r>
              <a:rPr b="1"/>
              <a:t>unit tests </a:t>
            </a:r>
            <a:r>
              <a:t>to specify behavior?</a:t>
            </a:r>
          </a:p>
          <a:p>
            <a:pPr/>
            <a:r>
              <a:rPr b="1"/>
              <a:t>Where to write your code </a:t>
            </a:r>
            <a:r>
              <a:t>(NOT in the test package!!!)</a:t>
            </a:r>
          </a:p>
          <a:p>
            <a:pPr/>
            <a:r>
              <a:t>What is an </a:t>
            </a:r>
            <a:r>
              <a:rPr b="1"/>
              <a:t>application-level protocol</a:t>
            </a:r>
            <a:r>
              <a:t> and how does not specify one?</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he Chill Protocol"/>
          <p:cNvSpPr txBox="1"/>
          <p:nvPr>
            <p:ph type="title"/>
          </p:nvPr>
        </p:nvSpPr>
        <p:spPr>
          <a:prstGeom prst="rect">
            <a:avLst/>
          </a:prstGeom>
        </p:spPr>
        <p:txBody>
          <a:bodyPr/>
          <a:lstStyle/>
          <a:p>
            <a:pPr/>
            <a:r>
              <a:t>The Chill Protocol</a:t>
            </a:r>
          </a:p>
        </p:txBody>
      </p:sp>
      <p:pic>
        <p:nvPicPr>
          <p:cNvPr id="382" name="Image" descr="Image"/>
          <p:cNvPicPr>
            <a:picLocks noChangeAspect="1"/>
          </p:cNvPicPr>
          <p:nvPr/>
        </p:nvPicPr>
        <p:blipFill>
          <a:blip r:embed="rId2">
            <a:extLst/>
          </a:blip>
          <a:stretch>
            <a:fillRect/>
          </a:stretch>
        </p:blipFill>
        <p:spPr>
          <a:xfrm>
            <a:off x="921310" y="2210305"/>
            <a:ext cx="4836164" cy="680113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 name="Image" descr="Image"/>
          <p:cNvPicPr>
            <a:picLocks noChangeAspect="1"/>
          </p:cNvPicPr>
          <p:nvPr/>
        </p:nvPicPr>
        <p:blipFill>
          <a:blip r:embed="rId2">
            <a:extLst/>
          </a:blip>
          <a:stretch>
            <a:fillRect/>
          </a:stretch>
        </p:blipFill>
        <p:spPr>
          <a:xfrm>
            <a:off x="921310" y="2210305"/>
            <a:ext cx="4836164" cy="6801137"/>
          </a:xfrm>
          <a:prstGeom prst="rect">
            <a:avLst/>
          </a:prstGeom>
          <a:ln w="12700">
            <a:miter lim="400000"/>
          </a:ln>
        </p:spPr>
      </p:pic>
      <p:sp>
        <p:nvSpPr>
          <p:cNvPr id="385" name="The Chill Protocol"/>
          <p:cNvSpPr txBox="1"/>
          <p:nvPr>
            <p:ph type="title"/>
          </p:nvPr>
        </p:nvSpPr>
        <p:spPr>
          <a:prstGeom prst="rect">
            <a:avLst/>
          </a:prstGeom>
        </p:spPr>
        <p:txBody>
          <a:bodyPr/>
          <a:lstStyle/>
          <a:p>
            <a:pPr/>
            <a:r>
              <a:t>The Chill Protocol</a:t>
            </a:r>
          </a:p>
        </p:txBody>
      </p:sp>
      <p:pic>
        <p:nvPicPr>
          <p:cNvPr id="386" name="Image" descr="Image"/>
          <p:cNvPicPr>
            <a:picLocks noChangeAspect="1"/>
          </p:cNvPicPr>
          <p:nvPr/>
        </p:nvPicPr>
        <p:blipFill>
          <a:blip r:embed="rId3">
            <a:extLst/>
          </a:blip>
          <a:stretch>
            <a:fillRect/>
          </a:stretch>
        </p:blipFill>
        <p:spPr>
          <a:xfrm>
            <a:off x="6515713" y="2486673"/>
            <a:ext cx="5969001" cy="62484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8" name="Image" descr="Image"/>
          <p:cNvPicPr>
            <a:picLocks noChangeAspect="1"/>
          </p:cNvPicPr>
          <p:nvPr/>
        </p:nvPicPr>
        <p:blipFill>
          <a:blip r:embed="rId2">
            <a:extLst/>
          </a:blip>
          <a:stretch>
            <a:fillRect/>
          </a:stretch>
        </p:blipFill>
        <p:spPr>
          <a:xfrm>
            <a:off x="921310" y="2210305"/>
            <a:ext cx="4836164" cy="6801137"/>
          </a:xfrm>
          <a:prstGeom prst="rect">
            <a:avLst/>
          </a:prstGeom>
          <a:ln w="12700">
            <a:miter lim="400000"/>
          </a:ln>
        </p:spPr>
      </p:pic>
      <p:sp>
        <p:nvSpPr>
          <p:cNvPr id="389" name="The Chill Protocol"/>
          <p:cNvSpPr txBox="1"/>
          <p:nvPr>
            <p:ph type="title"/>
          </p:nvPr>
        </p:nvSpPr>
        <p:spPr>
          <a:prstGeom prst="rect">
            <a:avLst/>
          </a:prstGeom>
        </p:spPr>
        <p:txBody>
          <a:bodyPr/>
          <a:lstStyle/>
          <a:p>
            <a:pPr/>
            <a:r>
              <a:t>The Chill Protocol</a:t>
            </a:r>
          </a:p>
        </p:txBody>
      </p:sp>
      <p:pic>
        <p:nvPicPr>
          <p:cNvPr id="390" name="Image" descr="Image"/>
          <p:cNvPicPr>
            <a:picLocks noChangeAspect="1"/>
          </p:cNvPicPr>
          <p:nvPr/>
        </p:nvPicPr>
        <p:blipFill>
          <a:blip r:embed="rId3">
            <a:extLst/>
          </a:blip>
          <a:stretch>
            <a:fillRect/>
          </a:stretch>
        </p:blipFill>
        <p:spPr>
          <a:xfrm>
            <a:off x="5652858" y="4423836"/>
            <a:ext cx="7162188" cy="18695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Image" descr="Image"/>
          <p:cNvPicPr>
            <a:picLocks noChangeAspect="1"/>
          </p:cNvPicPr>
          <p:nvPr/>
        </p:nvPicPr>
        <p:blipFill>
          <a:blip r:embed="rId2">
            <a:extLst/>
          </a:blip>
          <a:stretch>
            <a:fillRect/>
          </a:stretch>
        </p:blipFill>
        <p:spPr>
          <a:xfrm>
            <a:off x="2619435" y="1343658"/>
            <a:ext cx="6900236" cy="70662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Background"/>
          <p:cNvSpPr txBox="1"/>
          <p:nvPr>
            <p:ph type="title"/>
          </p:nvPr>
        </p:nvSpPr>
        <p:spPr>
          <a:xfrm>
            <a:off x="571500" y="127000"/>
            <a:ext cx="11861800" cy="2336800"/>
          </a:xfrm>
          <a:prstGeom prst="rect">
            <a:avLst/>
          </a:prstGeom>
        </p:spPr>
        <p:txBody>
          <a:bodyPr/>
          <a:lstStyle>
            <a:lvl1pPr algn="ctr">
              <a:defRPr sz="6000"/>
            </a:lvl1pPr>
          </a:lstStyle>
          <a:p>
            <a:pPr/>
            <a:r>
              <a:t>Background</a:t>
            </a:r>
          </a:p>
        </p:txBody>
      </p:sp>
      <p:pic>
        <p:nvPicPr>
          <p:cNvPr id="239" name="Image" descr="Image"/>
          <p:cNvPicPr>
            <a:picLocks noChangeAspect="1"/>
          </p:cNvPicPr>
          <p:nvPr/>
        </p:nvPicPr>
        <p:blipFill>
          <a:blip r:embed="rId2">
            <a:extLst/>
          </a:blip>
          <a:stretch>
            <a:fillRect/>
          </a:stretch>
        </p:blipFill>
        <p:spPr>
          <a:xfrm>
            <a:off x="3354149" y="3058417"/>
            <a:ext cx="6296502" cy="498068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class BartenderTest {…"/>
          <p:cNvSpPr txBox="1"/>
          <p:nvPr/>
        </p:nvSpPr>
        <p:spPr>
          <a:xfrm>
            <a:off x="882039" y="3122558"/>
            <a:ext cx="11596192" cy="421511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177800" tIns="177800" rIns="177800" bIns="177800" anchor="ctr">
            <a:spAutoFit/>
          </a:bodyPr>
          <a:lstStyle/>
          <a:p>
            <a:pPr algn="l">
              <a:defRPr sz="2400">
                <a:latin typeface="Consolas"/>
                <a:ea typeface="Consolas"/>
                <a:cs typeface="Consolas"/>
                <a:sym typeface="Consolas"/>
              </a:defRPr>
            </a:pPr>
            <a:r>
              <a:t>class BartenderTest {</a:t>
            </a:r>
          </a:p>
          <a:p>
            <a:pPr algn="l">
              <a:defRPr sz="2400">
                <a:latin typeface="Consolas"/>
                <a:ea typeface="Consolas"/>
                <a:cs typeface="Consolas"/>
                <a:sym typeface="Consolas"/>
              </a:defRPr>
            </a:pPr>
          </a:p>
          <a:p>
            <a:pPr algn="l">
              <a:defRPr sz="2400">
                <a:solidFill>
                  <a:schemeClr val="accent1"/>
                </a:solidFill>
                <a:latin typeface="Consolas"/>
                <a:ea typeface="Consolas"/>
                <a:cs typeface="Consolas"/>
                <a:sym typeface="Consolas"/>
              </a:defRPr>
            </a:pPr>
            <a:r>
              <a:t>  @Test</a:t>
            </a:r>
          </a:p>
          <a:p>
            <a:pPr algn="l">
              <a:defRPr sz="2400">
                <a:latin typeface="Consolas"/>
                <a:ea typeface="Consolas"/>
                <a:cs typeface="Consolas"/>
                <a:sym typeface="Consolas"/>
              </a:defRPr>
            </a:pPr>
            <a:r>
              <a:t>  void aBartenderShouldReplyToGreetings() {</a:t>
            </a:r>
          </a:p>
          <a:p>
            <a:pPr algn="l">
              <a:defRPr sz="2400">
                <a:latin typeface="Consolas"/>
                <a:ea typeface="Consolas"/>
                <a:cs typeface="Consolas"/>
                <a:sym typeface="Consolas"/>
              </a:defRPr>
            </a:pPr>
            <a:r>
              <a:t>    Bartender john = new Bartender();</a:t>
            </a:r>
          </a:p>
          <a:p>
            <a:pPr algn="l">
              <a:defRPr sz="2400">
                <a:latin typeface="Consolas"/>
                <a:ea typeface="Consolas"/>
                <a:cs typeface="Consolas"/>
                <a:sym typeface="Consolas"/>
              </a:defRPr>
            </a:pPr>
            <a:r>
              <a:t>    GreetingsRequest request = new GreetingsRequest("Hi there");</a:t>
            </a:r>
          </a:p>
          <a:p>
            <a:pPr algn="l">
              <a:defRPr sz="2400">
                <a:latin typeface="Consolas"/>
                <a:ea typeface="Consolas"/>
                <a:cs typeface="Consolas"/>
                <a:sym typeface="Consolas"/>
              </a:defRPr>
            </a:pPr>
            <a:r>
              <a:t>    GreetingsResponse response = john.greet(request);</a:t>
            </a:r>
          </a:p>
          <a:p>
            <a:pPr algn="l">
              <a:defRPr sz="2400">
                <a:latin typeface="Consolas"/>
                <a:ea typeface="Consolas"/>
                <a:cs typeface="Consolas"/>
                <a:sym typeface="Consolas"/>
              </a:defRPr>
            </a:pPr>
            <a:r>
              <a:t>    assertEquals("hello, how can I help you?", response.getText());</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p>
          <a:p>
            <a:pPr algn="l">
              <a:defRPr sz="24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import lombok.Data;…"/>
          <p:cNvSpPr txBox="1"/>
          <p:nvPr/>
        </p:nvSpPr>
        <p:spPr>
          <a:xfrm>
            <a:off x="1625996" y="3293039"/>
            <a:ext cx="9752808" cy="3167522"/>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177800" tIns="177800" rIns="177800" bIns="177800" anchor="ctr">
            <a:spAutoFit/>
          </a:bodyPr>
          <a:lstStyle/>
          <a:p>
            <a:pPr algn="l">
              <a:defRPr sz="2100">
                <a:latin typeface="Consolas"/>
                <a:ea typeface="Consolas"/>
                <a:cs typeface="Consolas"/>
                <a:sym typeface="Consolas"/>
              </a:defRPr>
            </a:pPr>
            <a:r>
              <a:t>import lombok.Data;</a:t>
            </a:r>
          </a:p>
          <a:p>
            <a:pPr algn="l">
              <a:defRPr sz="2100">
                <a:latin typeface="Consolas"/>
                <a:ea typeface="Consolas"/>
                <a:cs typeface="Consolas"/>
                <a:sym typeface="Consolas"/>
              </a:defRPr>
            </a:pPr>
          </a:p>
          <a:p>
            <a:pPr algn="l">
              <a:defRPr sz="2100">
                <a:latin typeface="Consolas"/>
                <a:ea typeface="Consolas"/>
                <a:cs typeface="Consolas"/>
                <a:sym typeface="Consolas"/>
              </a:defRPr>
            </a:pPr>
            <a:r>
              <a:t>@Data</a:t>
            </a:r>
          </a:p>
          <a:p>
            <a:pPr algn="l">
              <a:defRPr sz="2100">
                <a:latin typeface="Consolas"/>
                <a:ea typeface="Consolas"/>
                <a:cs typeface="Consolas"/>
                <a:sym typeface="Consolas"/>
              </a:defRPr>
            </a:pPr>
            <a:r>
              <a:t>public class GreetingsRequest implements IMessage {</a:t>
            </a:r>
          </a:p>
          <a:p>
            <a:pPr algn="l">
              <a:defRPr sz="2100">
                <a:latin typeface="Consolas"/>
                <a:ea typeface="Consolas"/>
                <a:cs typeface="Consolas"/>
                <a:sym typeface="Consolas"/>
              </a:defRPr>
            </a:pPr>
          </a:p>
          <a:p>
            <a:pPr algn="l">
              <a:defRPr sz="2100">
                <a:latin typeface="Consolas"/>
                <a:ea typeface="Consolas"/>
                <a:cs typeface="Consolas"/>
                <a:sym typeface="Consolas"/>
              </a:defRPr>
            </a:pPr>
            <a:r>
              <a:t>  private final String text;</a:t>
            </a:r>
          </a:p>
          <a:p>
            <a:pPr algn="l">
              <a:defRPr sz="2100">
                <a:latin typeface="Consolas"/>
                <a:ea typeface="Consolas"/>
                <a:cs typeface="Consolas"/>
                <a:sym typeface="Consolas"/>
              </a:defRPr>
            </a:pPr>
          </a:p>
          <a:p>
            <a:pPr algn="l">
              <a:defRPr sz="21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public class Bartender {…"/>
          <p:cNvSpPr txBox="1"/>
          <p:nvPr/>
        </p:nvSpPr>
        <p:spPr>
          <a:xfrm>
            <a:off x="519358" y="3162599"/>
            <a:ext cx="12126440" cy="5388175"/>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177800" tIns="177800" rIns="177800" bIns="177800" anchor="ctr">
            <a:spAutoFit/>
          </a:bodyPr>
          <a:lstStyle/>
          <a:p>
            <a:pPr algn="l">
              <a:defRPr sz="1600">
                <a:latin typeface="Consolas"/>
                <a:ea typeface="Consolas"/>
                <a:cs typeface="Consolas"/>
                <a:sym typeface="Consolas"/>
              </a:defRPr>
            </a:pPr>
            <a:r>
              <a:t>public class Bartender {</a:t>
            </a:r>
          </a:p>
          <a:p>
            <a:pPr algn="l">
              <a:defRPr sz="1600">
                <a:latin typeface="Consolas"/>
                <a:ea typeface="Consolas"/>
                <a:cs typeface="Consolas"/>
                <a:sym typeface="Consolas"/>
              </a:defRPr>
            </a:pPr>
          </a:p>
          <a:p>
            <a:pPr algn="l">
              <a:defRPr sz="1600">
                <a:latin typeface="Consolas"/>
                <a:ea typeface="Consolas"/>
                <a:cs typeface="Consolas"/>
                <a:sym typeface="Consolas"/>
              </a:defRPr>
            </a:pPr>
            <a:r>
              <a:t>  public GreetingsResponse greet(GreetingsRequest request) {</a:t>
            </a:r>
          </a:p>
          <a:p>
            <a:pPr algn="l">
              <a:defRPr sz="1600">
                <a:latin typeface="Consolas"/>
                <a:ea typeface="Consolas"/>
                <a:cs typeface="Consolas"/>
                <a:sym typeface="Consolas"/>
              </a:defRPr>
            </a:pPr>
            <a:r>
              <a:t>    return new GreetingsResponse("hello, how can I help you?");</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p>
          <a:p>
            <a:pPr algn="l">
              <a:defRPr sz="1600">
                <a:latin typeface="Consolas"/>
                <a:ea typeface="Consolas"/>
                <a:cs typeface="Consolas"/>
                <a:sym typeface="Consolas"/>
              </a:defRPr>
            </a:pPr>
            <a:r>
              <a:t>  public OrderResponse order(OrderRequest request) {</a:t>
            </a:r>
          </a:p>
          <a:p>
            <a:pPr algn="l">
              <a:defRPr sz="1600">
                <a:latin typeface="Consolas"/>
                <a:ea typeface="Consolas"/>
                <a:cs typeface="Consolas"/>
                <a:sym typeface="Consolas"/>
              </a:defRPr>
            </a:pPr>
            <a:r>
              <a:t>    String productName = request.getProductName();</a:t>
            </a:r>
          </a:p>
          <a:p>
            <a:pPr algn="l">
              <a:defRPr sz="1600">
                <a:latin typeface="Consolas"/>
                <a:ea typeface="Consolas"/>
                <a:cs typeface="Consolas"/>
                <a:sym typeface="Consolas"/>
              </a:defRPr>
            </a:pPr>
          </a:p>
          <a:p>
            <a:pPr algn="l">
              <a:defRPr sz="1600">
                <a:latin typeface="Consolas"/>
                <a:ea typeface="Consolas"/>
                <a:cs typeface="Consolas"/>
                <a:sym typeface="Consolas"/>
              </a:defRPr>
            </a:pPr>
            <a:r>
              <a:t>    try {</a:t>
            </a:r>
          </a:p>
          <a:p>
            <a:pPr algn="l">
              <a:defRPr sz="1600">
                <a:latin typeface="Consolas"/>
                <a:ea typeface="Consolas"/>
                <a:cs typeface="Consolas"/>
                <a:sym typeface="Consolas"/>
              </a:defRPr>
            </a:pPr>
            <a:r>
              <a:t>      // let Java reflection do its magic</a:t>
            </a:r>
          </a:p>
          <a:p>
            <a:pPr algn="l">
              <a:defRPr sz="1600">
                <a:latin typeface="Consolas"/>
                <a:ea typeface="Consolas"/>
                <a:cs typeface="Consolas"/>
                <a:sym typeface="Consolas"/>
              </a:defRPr>
            </a:pPr>
            <a:r>
              <a:t>      IProduct product = (IProduct) Class.forName(productName).getDeclaredConstructor().newInstance();</a:t>
            </a:r>
          </a:p>
          <a:p>
            <a:pPr algn="l">
              <a:defRPr sz="1600">
                <a:latin typeface="Consolas"/>
                <a:ea typeface="Consolas"/>
                <a:cs typeface="Consolas"/>
                <a:sym typeface="Consolas"/>
              </a:defRPr>
            </a:pPr>
          </a:p>
          <a:p>
            <a:pPr algn="l">
              <a:defRPr sz="1600">
                <a:latin typeface="Consolas"/>
                <a:ea typeface="Consolas"/>
                <a:cs typeface="Consolas"/>
                <a:sym typeface="Consolas"/>
              </a:defRPr>
            </a:pPr>
            <a:r>
              <a:t>      BigDecimal totalPrice = product.getPrice().multiply(new BigDecimal(request.getQuantity()));</a:t>
            </a:r>
          </a:p>
          <a:p>
            <a:pPr algn="l">
              <a:defRPr sz="1600">
                <a:latin typeface="Consolas"/>
                <a:ea typeface="Consolas"/>
                <a:cs typeface="Consolas"/>
                <a:sym typeface="Consolas"/>
              </a:defRPr>
            </a:pPr>
            <a:r>
              <a:t>      return new OrderResponse(totalPrice);</a:t>
            </a:r>
          </a:p>
          <a:p>
            <a:pPr algn="l">
              <a:defRPr sz="1600">
                <a:latin typeface="Consolas"/>
                <a:ea typeface="Consolas"/>
                <a:cs typeface="Consolas"/>
                <a:sym typeface="Consolas"/>
              </a:defRPr>
            </a:pPr>
            <a:r>
              <a:t>    } catch (Exception e) {</a:t>
            </a:r>
          </a:p>
          <a:p>
            <a:pPr algn="l">
              <a:defRPr sz="1600">
                <a:latin typeface="Consolas"/>
                <a:ea typeface="Consolas"/>
                <a:cs typeface="Consolas"/>
                <a:sym typeface="Consolas"/>
              </a:defRPr>
            </a:pPr>
            <a:r>
              <a:t>      return null;</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p>
          <a:p>
            <a:pPr algn="l">
              <a:defRPr sz="16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GitHub Setup"/>
          <p:cNvSpPr txBox="1"/>
          <p:nvPr>
            <p:ph type="title"/>
          </p:nvPr>
        </p:nvSpPr>
        <p:spPr>
          <a:prstGeom prst="rect">
            <a:avLst/>
          </a:prstGeom>
        </p:spPr>
        <p:txBody>
          <a:bodyPr/>
          <a:lstStyle/>
          <a:p>
            <a:pPr/>
            <a:r>
              <a:t>GitHub Setup</a:t>
            </a:r>
          </a:p>
        </p:txBody>
      </p:sp>
      <p:sp>
        <p:nvSpPr>
          <p:cNvPr id="401" name="Sign up for GitHub and get your own account:…"/>
          <p:cNvSpPr txBox="1"/>
          <p:nvPr>
            <p:ph type="body" sz="half" idx="1"/>
          </p:nvPr>
        </p:nvSpPr>
        <p:spPr>
          <a:xfrm>
            <a:off x="571500" y="2324100"/>
            <a:ext cx="7340600" cy="6565900"/>
          </a:xfrm>
          <a:prstGeom prst="rect">
            <a:avLst/>
          </a:prstGeom>
        </p:spPr>
        <p:txBody>
          <a:bodyPr>
            <a:normAutofit fontScale="100000" lnSpcReduction="0"/>
          </a:bodyPr>
          <a:lstStyle/>
          <a:p>
            <a:pPr marL="261365" indent="-261365" defTabSz="572516">
              <a:spcBef>
                <a:spcPts val="2300"/>
              </a:spcBef>
              <a:defRPr sz="2548"/>
            </a:pPr>
            <a:r>
              <a:rPr b="1"/>
              <a:t>Sign up</a:t>
            </a:r>
            <a:r>
              <a:t> for GitHub and get your own account: </a:t>
            </a:r>
          </a:p>
          <a:p>
            <a:pPr lvl="1" marL="696976" indent="-261365" defTabSz="572516">
              <a:spcBef>
                <a:spcPts val="2300"/>
              </a:spcBef>
              <a:defRPr sz="2548"/>
            </a:pPr>
            <a:r>
              <a:t>Go to </a:t>
            </a:r>
            <a:r>
              <a:rPr u="sng">
                <a:hlinkClick r:id="rId2" invalidUrl="" action="" tgtFrame="" tooltip="" history="1" highlightClick="0" endSnd="0"/>
              </a:rPr>
              <a:t>http://www.github.com</a:t>
            </a:r>
          </a:p>
          <a:p>
            <a:pPr marL="261365" indent="-261365" defTabSz="572516">
              <a:spcBef>
                <a:spcPts val="2300"/>
              </a:spcBef>
              <a:defRPr sz="2548"/>
            </a:pPr>
            <a:r>
              <a:t>Add your </a:t>
            </a:r>
            <a:r>
              <a:rPr b="1"/>
              <a:t>SSH key</a:t>
            </a:r>
            <a:r>
              <a:t>:</a:t>
            </a:r>
          </a:p>
          <a:p>
            <a:pPr lvl="1" marL="696976" indent="-261365" defTabSz="572516">
              <a:spcBef>
                <a:spcPts val="2300"/>
              </a:spcBef>
              <a:defRPr sz="2548"/>
            </a:pPr>
            <a:r>
              <a:t>Go to your </a:t>
            </a:r>
            <a:r>
              <a:rPr u="sng">
                <a:hlinkClick r:id="rId3" invalidUrl="" action="" tgtFrame="" tooltip="" history="1" highlightClick="0" endSnd="0"/>
              </a:rPr>
              <a:t>accounts settings</a:t>
            </a:r>
            <a:r>
              <a:t>. You will find an option to </a:t>
            </a:r>
            <a:r>
              <a:rPr u="sng">
                <a:hlinkClick r:id="rId4" invalidUrl="" action="" tgtFrame="" tooltip="" history="1" highlightClick="0" endSnd="0"/>
              </a:rPr>
              <a:t>manage your SSH keys</a:t>
            </a:r>
            <a:r>
              <a:t>.</a:t>
            </a:r>
          </a:p>
          <a:p>
            <a:pPr lvl="1" marL="696976" indent="-261365" defTabSz="572516">
              <a:spcBef>
                <a:spcPts val="2300"/>
              </a:spcBef>
              <a:defRPr sz="2548"/>
            </a:pPr>
            <a:r>
              <a:t>If you don’t have a SSH key yet, follow the instructions in the </a:t>
            </a:r>
            <a:r>
              <a:rPr u="sng">
                <a:hlinkClick r:id="rId5" invalidUrl="" action="" tgtFrame="" tooltip="" history="1" highlightClick="0" endSnd="0"/>
              </a:rPr>
              <a:t>online help</a:t>
            </a:r>
            <a:r>
              <a:t>.</a:t>
            </a:r>
          </a:p>
          <a:p>
            <a:pPr lvl="1" marL="696976" indent="-261365" defTabSz="572516">
              <a:spcBef>
                <a:spcPts val="2300"/>
              </a:spcBef>
              <a:defRPr sz="2548"/>
            </a:pPr>
            <a:r>
              <a:t>If you are using windows, you will need to use </a:t>
            </a:r>
            <a:r>
              <a:rPr u="sng">
                <a:hlinkClick r:id="rId6" invalidUrl="" action="" tgtFrame="" tooltip="" history="1" highlightClick="0" endSnd="0"/>
              </a:rPr>
              <a:t>Git BASH</a:t>
            </a:r>
            <a:r>
              <a:t>.</a:t>
            </a:r>
          </a:p>
          <a:p>
            <a:pPr marL="261365" indent="-261365" defTabSz="572516">
              <a:spcBef>
                <a:spcPts val="2300"/>
              </a:spcBef>
              <a:defRPr sz="2548"/>
            </a:pPr>
            <a:r>
              <a:rPr b="1"/>
              <a:t>Create</a:t>
            </a:r>
            <a:r>
              <a:t> your first repo, hosted on Github.</a:t>
            </a:r>
          </a:p>
          <a:p>
            <a:pPr marL="261365" indent="-261365" defTabSz="572516">
              <a:spcBef>
                <a:spcPts val="2300"/>
              </a:spcBef>
              <a:defRPr sz="2548"/>
            </a:pPr>
            <a:r>
              <a:rPr b="1"/>
              <a:t>Copy the SSH URL</a:t>
            </a:r>
            <a:r>
              <a:t> of the repo.</a:t>
            </a:r>
          </a:p>
        </p:txBody>
      </p:sp>
      <p:pic>
        <p:nvPicPr>
          <p:cNvPr id="402" name="droppedImage.jpg" descr="droppedImage.jpg"/>
          <p:cNvPicPr>
            <a:picLocks noChangeAspect="1"/>
          </p:cNvPicPr>
          <p:nvPr/>
        </p:nvPicPr>
        <p:blipFill>
          <a:blip r:embed="rId7">
            <a:extLst/>
          </a:blip>
          <a:stretch>
            <a:fillRect/>
          </a:stretch>
        </p:blipFill>
        <p:spPr>
          <a:xfrm>
            <a:off x="8987342" y="2336800"/>
            <a:ext cx="3200401" cy="3009900"/>
          </a:xfrm>
          <a:prstGeom prst="rect">
            <a:avLst/>
          </a:prstGeom>
          <a:ln w="12700">
            <a:miter lim="400000"/>
          </a:ln>
        </p:spPr>
      </p:pic>
      <p:pic>
        <p:nvPicPr>
          <p:cNvPr id="403" name="droppedImage.jpg" descr="droppedImage.jpg"/>
          <p:cNvPicPr>
            <a:picLocks noChangeAspect="1"/>
          </p:cNvPicPr>
          <p:nvPr/>
        </p:nvPicPr>
        <p:blipFill>
          <a:blip r:embed="rId8">
            <a:extLst/>
          </a:blip>
          <a:stretch>
            <a:fillRect/>
          </a:stretch>
        </p:blipFill>
        <p:spPr>
          <a:xfrm>
            <a:off x="8369300" y="6286500"/>
            <a:ext cx="3657600" cy="1295400"/>
          </a:xfrm>
          <a:prstGeom prst="rect">
            <a:avLst/>
          </a:prstGeom>
          <a:ln w="12700">
            <a:miter lim="400000"/>
          </a:ln>
        </p:spPr>
      </p:pic>
      <p:pic>
        <p:nvPicPr>
          <p:cNvPr id="404" name="droppedImage.png" descr="droppedImage.png"/>
          <p:cNvPicPr>
            <a:picLocks noChangeAspect="1"/>
          </p:cNvPicPr>
          <p:nvPr/>
        </p:nvPicPr>
        <p:blipFill>
          <a:blip r:embed="rId9">
            <a:extLst/>
          </a:blip>
          <a:stretch>
            <a:fillRect/>
          </a:stretch>
        </p:blipFill>
        <p:spPr>
          <a:xfrm>
            <a:off x="9283700" y="8039100"/>
            <a:ext cx="2616201" cy="138759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 mkdir myspace…"/>
          <p:cNvSpPr txBox="1"/>
          <p:nvPr/>
        </p:nvSpPr>
        <p:spPr>
          <a:xfrm>
            <a:off x="355600" y="6591300"/>
            <a:ext cx="8280400" cy="2717800"/>
          </a:xfrm>
          <a:prstGeom prst="rect">
            <a:avLst/>
          </a:prstGeom>
          <a:solidFill>
            <a:srgbClr val="EBEBEB"/>
          </a:solidFill>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600">
                <a:latin typeface="Consolas"/>
                <a:ea typeface="Consolas"/>
                <a:cs typeface="Consolas"/>
                <a:sym typeface="Consolas"/>
              </a:defRPr>
            </a:pPr>
            <a:r>
              <a:t>$ mkdir myspace</a:t>
            </a:r>
          </a:p>
          <a:p>
            <a:pPr algn="l">
              <a:defRPr sz="2600">
                <a:latin typeface="Consolas"/>
                <a:ea typeface="Consolas"/>
                <a:cs typeface="Consolas"/>
                <a:sym typeface="Consolas"/>
              </a:defRPr>
            </a:pPr>
            <a:r>
              <a:t>$ cd myspace</a:t>
            </a:r>
          </a:p>
          <a:p>
            <a:pPr algn="l">
              <a:defRPr sz="2600">
                <a:latin typeface="Consolas"/>
                <a:ea typeface="Consolas"/>
                <a:cs typeface="Consolas"/>
                <a:sym typeface="Consolas"/>
              </a:defRPr>
            </a:pPr>
            <a:r>
              <a:t>$ git clone </a:t>
            </a:r>
            <a:r>
              <a:rPr u="sng">
                <a:hlinkClick r:id="rId2" invalidUrl="" action="" tgtFrame="" tooltip="" history="1" highlightClick="0" endSnd="0"/>
              </a:rPr>
              <a:t>git@github.com</a:t>
            </a:r>
            <a:r>
              <a:t>:</a:t>
            </a:r>
            <a:r>
              <a:rPr i="1">
                <a:solidFill>
                  <a:srgbClr val="FF2600"/>
                </a:solidFill>
              </a:rPr>
              <a:t>UUUUU</a:t>
            </a:r>
            <a:r>
              <a:t>/</a:t>
            </a:r>
            <a:r>
              <a:rPr i="1">
                <a:solidFill>
                  <a:srgbClr val="FF2600"/>
                </a:solidFill>
              </a:rPr>
              <a:t>RRRRR</a:t>
            </a:r>
            <a:r>
              <a:t>.git </a:t>
            </a:r>
          </a:p>
          <a:p>
            <a:pPr algn="l">
              <a:defRPr sz="2600">
                <a:latin typeface="Consolas"/>
                <a:ea typeface="Consolas"/>
                <a:cs typeface="Consolas"/>
                <a:sym typeface="Consolas"/>
              </a:defRPr>
            </a:pPr>
            <a:r>
              <a:t>$ git touch firstFile.txt</a:t>
            </a:r>
          </a:p>
          <a:p>
            <a:pPr algn="l">
              <a:defRPr sz="2600">
                <a:latin typeface="Consolas"/>
                <a:ea typeface="Consolas"/>
                <a:cs typeface="Consolas"/>
                <a:sym typeface="Consolas"/>
              </a:defRPr>
            </a:pPr>
            <a:r>
              <a:t>$ git add firstFile.txt</a:t>
            </a:r>
          </a:p>
          <a:p>
            <a:pPr algn="l">
              <a:defRPr sz="2600">
                <a:latin typeface="Consolas"/>
                <a:ea typeface="Consolas"/>
                <a:cs typeface="Consolas"/>
                <a:sym typeface="Consolas"/>
              </a:defRPr>
            </a:pPr>
            <a:r>
              <a:t>$ git commit -m “I have added my first file”</a:t>
            </a:r>
          </a:p>
          <a:p>
            <a:pPr algn="l">
              <a:defRPr sz="2600">
                <a:latin typeface="Consolas"/>
                <a:ea typeface="Consolas"/>
                <a:cs typeface="Consolas"/>
                <a:sym typeface="Consolas"/>
              </a:defRPr>
            </a:pPr>
            <a:r>
              <a:t>$ git push </a:t>
            </a:r>
          </a:p>
        </p:txBody>
      </p:sp>
      <p:sp>
        <p:nvSpPr>
          <p:cNvPr id="407" name="Validate your setup"/>
          <p:cNvSpPr txBox="1"/>
          <p:nvPr>
            <p:ph type="title"/>
          </p:nvPr>
        </p:nvSpPr>
        <p:spPr>
          <a:prstGeom prst="rect">
            <a:avLst/>
          </a:prstGeom>
        </p:spPr>
        <p:txBody>
          <a:bodyPr/>
          <a:lstStyle/>
          <a:p>
            <a:pPr/>
            <a:r>
              <a:t>Validate your setup</a:t>
            </a:r>
          </a:p>
        </p:txBody>
      </p:sp>
      <p:sp>
        <p:nvSpPr>
          <p:cNvPr id="408" name="Clone your repo to your laptop…"/>
          <p:cNvSpPr txBox="1"/>
          <p:nvPr>
            <p:ph type="body" sz="half" idx="1"/>
          </p:nvPr>
        </p:nvSpPr>
        <p:spPr>
          <a:xfrm>
            <a:off x="571500" y="2324100"/>
            <a:ext cx="7416800" cy="4089400"/>
          </a:xfrm>
          <a:prstGeom prst="rect">
            <a:avLst/>
          </a:prstGeom>
        </p:spPr>
        <p:txBody>
          <a:bodyPr>
            <a:normAutofit fontScale="100000" lnSpcReduction="0"/>
          </a:bodyPr>
          <a:lstStyle/>
          <a:p>
            <a:pPr marL="234695" indent="-234695" defTabSz="514095">
              <a:spcBef>
                <a:spcPts val="2100"/>
              </a:spcBef>
              <a:defRPr sz="2288"/>
            </a:pPr>
            <a:r>
              <a:rPr b="1"/>
              <a:t>Clone your repo to your laptop</a:t>
            </a:r>
            <a:endParaRPr b="1"/>
          </a:p>
          <a:p>
            <a:pPr lvl="1" marL="625855" indent="-234695" defTabSz="514095">
              <a:spcBef>
                <a:spcPts val="2100"/>
              </a:spcBef>
              <a:defRPr sz="2288"/>
            </a:pPr>
            <a:r>
              <a:t>Open a </a:t>
            </a:r>
            <a:r>
              <a:rPr b="1"/>
              <a:t>terminal window</a:t>
            </a:r>
            <a:r>
              <a:t> (Terminal on Mac OS, Git BASH on Windows, etc.)</a:t>
            </a:r>
          </a:p>
          <a:p>
            <a:pPr lvl="1" marL="625855" indent="-234695" defTabSz="514095">
              <a:spcBef>
                <a:spcPts val="2100"/>
              </a:spcBef>
              <a:defRPr sz="2288"/>
            </a:pPr>
            <a:r>
              <a:t>Create a </a:t>
            </a:r>
            <a:r>
              <a:rPr b="1"/>
              <a:t>new directory</a:t>
            </a:r>
            <a:r>
              <a:t> to host your clone of the repo and get into it.</a:t>
            </a:r>
          </a:p>
          <a:p>
            <a:pPr lvl="1" marL="625855" indent="-234695" defTabSz="514095">
              <a:spcBef>
                <a:spcPts val="2100"/>
              </a:spcBef>
              <a:defRPr sz="2288"/>
            </a:pPr>
            <a:r>
              <a:rPr b="1"/>
              <a:t>Clone</a:t>
            </a:r>
            <a:r>
              <a:t> the repo, using the </a:t>
            </a:r>
            <a:r>
              <a:rPr b="1"/>
              <a:t>SSH URL</a:t>
            </a:r>
            <a:r>
              <a:t>.</a:t>
            </a:r>
          </a:p>
          <a:p>
            <a:pPr lvl="1" marL="625855" indent="-234695" defTabSz="514095">
              <a:spcBef>
                <a:spcPts val="2100"/>
              </a:spcBef>
              <a:defRPr sz="2288"/>
            </a:pPr>
            <a:r>
              <a:rPr b="1"/>
              <a:t>Create</a:t>
            </a:r>
            <a:r>
              <a:t> a file, </a:t>
            </a:r>
            <a:r>
              <a:rPr b="1"/>
              <a:t>add</a:t>
            </a:r>
            <a:r>
              <a:t> it to the staging area, </a:t>
            </a:r>
            <a:r>
              <a:rPr b="1"/>
              <a:t>commit</a:t>
            </a:r>
            <a:r>
              <a:t> the changes and finally </a:t>
            </a:r>
            <a:r>
              <a:rPr b="1"/>
              <a:t>push</a:t>
            </a:r>
            <a:r>
              <a:t> the commit Github.</a:t>
            </a:r>
          </a:p>
        </p:txBody>
      </p:sp>
      <p:pic>
        <p:nvPicPr>
          <p:cNvPr id="409" name="droppedImage.jpg" descr="droppedImage.jpg"/>
          <p:cNvPicPr>
            <a:picLocks noChangeAspect="1"/>
          </p:cNvPicPr>
          <p:nvPr/>
        </p:nvPicPr>
        <p:blipFill>
          <a:blip r:embed="rId3">
            <a:extLst/>
          </a:blip>
          <a:stretch>
            <a:fillRect/>
          </a:stretch>
        </p:blipFill>
        <p:spPr>
          <a:xfrm>
            <a:off x="8987342" y="2336800"/>
            <a:ext cx="3200401" cy="3009900"/>
          </a:xfrm>
          <a:prstGeom prst="rect">
            <a:avLst/>
          </a:prstGeom>
          <a:ln w="12700">
            <a:miter lim="400000"/>
          </a:ln>
        </p:spPr>
      </p:pic>
      <p:pic>
        <p:nvPicPr>
          <p:cNvPr id="410" name="droppedImage.jpg" descr="droppedImage.jpg"/>
          <p:cNvPicPr>
            <a:picLocks noChangeAspect="1"/>
          </p:cNvPicPr>
          <p:nvPr/>
        </p:nvPicPr>
        <p:blipFill>
          <a:blip r:embed="rId4">
            <a:extLst/>
          </a:blip>
          <a:stretch>
            <a:fillRect/>
          </a:stretch>
        </p:blipFill>
        <p:spPr>
          <a:xfrm>
            <a:off x="8763000" y="6134100"/>
            <a:ext cx="3657600" cy="1295400"/>
          </a:xfrm>
          <a:prstGeom prst="rect">
            <a:avLst/>
          </a:prstGeom>
          <a:ln w="12700">
            <a:miter lim="400000"/>
          </a:ln>
        </p:spPr>
      </p:pic>
      <p:pic>
        <p:nvPicPr>
          <p:cNvPr id="411" name="droppedImage.png" descr="droppedImage.png"/>
          <p:cNvPicPr>
            <a:picLocks noChangeAspect="1"/>
          </p:cNvPicPr>
          <p:nvPr/>
        </p:nvPicPr>
        <p:blipFill>
          <a:blip r:embed="rId5">
            <a:extLst/>
          </a:blip>
          <a:stretch>
            <a:fillRect/>
          </a:stretch>
        </p:blipFill>
        <p:spPr>
          <a:xfrm>
            <a:off x="9486900" y="7480300"/>
            <a:ext cx="2616201" cy="138759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Forks &amp; Clones"/>
          <p:cNvSpPr txBox="1"/>
          <p:nvPr>
            <p:ph type="title"/>
          </p:nvPr>
        </p:nvSpPr>
        <p:spPr>
          <a:prstGeom prst="rect">
            <a:avLst/>
          </a:prstGeom>
        </p:spPr>
        <p:txBody>
          <a:bodyPr/>
          <a:lstStyle/>
          <a:p>
            <a:pPr/>
            <a:r>
              <a:t>Forks &amp; Clones</a:t>
            </a:r>
          </a:p>
        </p:txBody>
      </p:sp>
      <p:pic>
        <p:nvPicPr>
          <p:cNvPr id="414" name="droppedImage.png" descr="droppedImage.png"/>
          <p:cNvPicPr>
            <a:picLocks noChangeAspect="1"/>
          </p:cNvPicPr>
          <p:nvPr/>
        </p:nvPicPr>
        <p:blipFill>
          <a:blip r:embed="rId2">
            <a:extLst/>
          </a:blip>
          <a:stretch>
            <a:fillRect/>
          </a:stretch>
        </p:blipFill>
        <p:spPr>
          <a:xfrm>
            <a:off x="0" y="2024637"/>
            <a:ext cx="12992100" cy="8039101"/>
          </a:xfrm>
          <a:prstGeom prst="rect">
            <a:avLst/>
          </a:prstGeom>
          <a:ln w="12700">
            <a:miter lim="400000"/>
          </a:ln>
        </p:spPr>
      </p:pic>
      <p:sp>
        <p:nvSpPr>
          <p:cNvPr id="415" name="If you do this, you will have YOUR clone of MY repo hosted on Github"/>
          <p:cNvSpPr txBox="1"/>
          <p:nvPr/>
        </p:nvSpPr>
        <p:spPr>
          <a:xfrm>
            <a:off x="3921340" y="402541"/>
            <a:ext cx="561340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lvl="1" indent="0">
              <a:spcBef>
                <a:spcPts val="2400"/>
              </a:spcBef>
              <a:defRPr b="1" sz="2400">
                <a:solidFill>
                  <a:srgbClr val="941100"/>
                </a:solidFill>
                <a:latin typeface="+mn-lt"/>
                <a:ea typeface="+mn-ea"/>
                <a:cs typeface="+mn-cs"/>
                <a:sym typeface="Helvetica Neue"/>
              </a:defRPr>
            </a:pPr>
            <a:r>
              <a:t>If you do this, you will have YOUR clone of MY repo hosted on Github</a:t>
            </a:r>
          </a:p>
        </p:txBody>
      </p:sp>
      <p:sp>
        <p:nvSpPr>
          <p:cNvPr id="416" name="Line"/>
          <p:cNvSpPr/>
          <p:nvPr/>
        </p:nvSpPr>
        <p:spPr>
          <a:xfrm flipH="1" flipV="1">
            <a:off x="9204188" y="1394612"/>
            <a:ext cx="980073" cy="2085026"/>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p>
        </p:txBody>
      </p:sp>
      <p:sp>
        <p:nvSpPr>
          <p:cNvPr id="419" name="Forking My Repo on GitHub"/>
          <p:cNvSpPr txBox="1"/>
          <p:nvPr>
            <p:ph type="title"/>
          </p:nvPr>
        </p:nvSpPr>
        <p:spPr>
          <a:prstGeom prst="rect">
            <a:avLst/>
          </a:prstGeom>
        </p:spPr>
        <p:txBody>
          <a:bodyPr/>
          <a:lstStyle/>
          <a:p>
            <a:pPr/>
            <a:r>
              <a:t>Forking My Repo on GitHub</a:t>
            </a:r>
          </a:p>
        </p:txBody>
      </p:sp>
      <p:cxnSp>
        <p:nvCxnSpPr>
          <p:cNvPr id="420" name="Connection Line"/>
          <p:cNvCxnSpPr>
            <a:stCxn id="421" idx="0"/>
            <a:endCxn id="425" idx="0"/>
          </p:cNvCxnSpPr>
          <p:nvPr/>
        </p:nvCxnSpPr>
        <p:spPr>
          <a:xfrm>
            <a:off x="3232150" y="4133850"/>
            <a:ext cx="4622800" cy="0"/>
          </a:xfrm>
          <a:prstGeom prst="straightConnector1">
            <a:avLst/>
          </a:prstGeom>
          <a:ln w="25400">
            <a:solidFill>
              <a:srgbClr val="000000"/>
            </a:solidFill>
            <a:miter lim="400000"/>
            <a:tailEnd type="triangle"/>
          </a:ln>
        </p:spPr>
      </p:cxnSp>
      <p:sp>
        <p:nvSpPr>
          <p:cNvPr id="42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22" name="Connection Line"/>
          <p:cNvCxnSpPr>
            <a:stCxn id="425" idx="0"/>
            <a:endCxn id="426"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23" name="Connection Line"/>
          <p:cNvCxnSpPr>
            <a:stCxn id="425" idx="0"/>
            <a:endCxn id="430" idx="0"/>
          </p:cNvCxnSpPr>
          <p:nvPr/>
        </p:nvCxnSpPr>
        <p:spPr>
          <a:xfrm flipH="1">
            <a:off x="4502150" y="4133850"/>
            <a:ext cx="3352800" cy="4229100"/>
          </a:xfrm>
          <a:prstGeom prst="straightConnector1">
            <a:avLst/>
          </a:prstGeom>
          <a:ln w="25400">
            <a:solidFill>
              <a:srgbClr val="000000"/>
            </a:solidFill>
            <a:miter lim="400000"/>
            <a:tailEnd type="triangle"/>
          </a:ln>
        </p:spPr>
      </p:cxnSp>
      <p:cxnSp>
        <p:nvCxnSpPr>
          <p:cNvPr id="424" name="Connection Line"/>
          <p:cNvCxnSpPr>
            <a:stCxn id="425" idx="0"/>
            <a:endCxn id="431"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25"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26"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27" name="droppedImage.png" descr="droppedImage.png"/>
          <p:cNvPicPr>
            <a:picLocks noChangeAspect="1"/>
          </p:cNvPicPr>
          <p:nvPr/>
        </p:nvPicPr>
        <p:blipFill>
          <a:blip r:embed="rId2">
            <a:extLst/>
          </a:blip>
          <a:stretch>
            <a:fillRect/>
          </a:stretch>
        </p:blipFill>
        <p:spPr>
          <a:xfrm>
            <a:off x="9753600" y="2876550"/>
            <a:ext cx="2514600" cy="2514600"/>
          </a:xfrm>
          <a:prstGeom prst="rect">
            <a:avLst/>
          </a:prstGeom>
          <a:ln w="12700">
            <a:miter lim="400000"/>
          </a:ln>
        </p:spPr>
      </p:pic>
      <p:sp>
        <p:nvSpPr>
          <p:cNvPr id="428" name="fork"/>
          <p:cNvSpPr txBox="1"/>
          <p:nvPr/>
        </p:nvSpPr>
        <p:spPr>
          <a:xfrm>
            <a:off x="5044117" y="3429000"/>
            <a:ext cx="986181"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3600">
                <a:latin typeface="+mn-lt"/>
                <a:ea typeface="+mn-ea"/>
                <a:cs typeface="+mn-cs"/>
                <a:sym typeface="Helvetica Neue"/>
              </a:defRPr>
            </a:lvl1pPr>
          </a:lstStyle>
          <a:p>
            <a:pPr/>
            <a:r>
              <a:t>fork</a:t>
            </a:r>
          </a:p>
        </p:txBody>
      </p:sp>
      <p:sp>
        <p:nvSpPr>
          <p:cNvPr id="429" name="git clone"/>
          <p:cNvSpPr txBox="1"/>
          <p:nvPr/>
        </p:nvSpPr>
        <p:spPr>
          <a:xfrm>
            <a:off x="6988444" y="6553200"/>
            <a:ext cx="2376638"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pPr/>
            <a:r>
              <a:t>git clone</a:t>
            </a:r>
          </a:p>
        </p:txBody>
      </p:sp>
      <p:sp>
        <p:nvSpPr>
          <p:cNvPr id="430"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31"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21"/>
                                        </p:tgtEl>
                                        <p:attrNameLst>
                                          <p:attrName>style.visibility</p:attrName>
                                        </p:attrNameLst>
                                      </p:cBhvr>
                                      <p:to>
                                        <p:strVal val="visible"/>
                                      </p:to>
                                    </p:set>
                                    <p:anim calcmode="lin" valueType="num">
                                      <p:cBhvr>
                                        <p:cTn id="7" dur="1000" fill="hold"/>
                                        <p:tgtEl>
                                          <p:spTgt spid="421"/>
                                        </p:tgtEl>
                                        <p:attrNameLst>
                                          <p:attrName>ppt_w</p:attrName>
                                        </p:attrNameLst>
                                      </p:cBhvr>
                                      <p:tavLst>
                                        <p:tav tm="0">
                                          <p:val>
                                            <p:fltVal val="0"/>
                                          </p:val>
                                        </p:tav>
                                        <p:tav tm="100000">
                                          <p:val>
                                            <p:strVal val="#ppt_w"/>
                                          </p:val>
                                        </p:tav>
                                      </p:tavLst>
                                    </p:anim>
                                    <p:anim calcmode="lin" valueType="num">
                                      <p:cBhvr>
                                        <p:cTn id="8" dur="1000" fill="hold"/>
                                        <p:tgtEl>
                                          <p:spTgt spid="4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25"/>
                                        </p:tgtEl>
                                        <p:attrNameLst>
                                          <p:attrName>style.visibility</p:attrName>
                                        </p:attrNameLst>
                                      </p:cBhvr>
                                      <p:to>
                                        <p:strVal val="visible"/>
                                      </p:to>
                                    </p:set>
                                    <p:anim calcmode="lin" valueType="num">
                                      <p:cBhvr>
                                        <p:cTn id="13" dur="1000" fill="hold"/>
                                        <p:tgtEl>
                                          <p:spTgt spid="425"/>
                                        </p:tgtEl>
                                        <p:attrNameLst>
                                          <p:attrName>ppt_w</p:attrName>
                                        </p:attrNameLst>
                                      </p:cBhvr>
                                      <p:tavLst>
                                        <p:tav tm="0">
                                          <p:val>
                                            <p:fltVal val="0"/>
                                          </p:val>
                                        </p:tav>
                                        <p:tav tm="100000">
                                          <p:val>
                                            <p:strVal val="#ppt_w"/>
                                          </p:val>
                                        </p:tav>
                                      </p:tavLst>
                                    </p:anim>
                                    <p:anim calcmode="lin" valueType="num">
                                      <p:cBhvr>
                                        <p:cTn id="14" dur="1000" fill="hold"/>
                                        <p:tgtEl>
                                          <p:spTgt spid="42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8" presetID="22" grpId="3" fill="hold">
                                  <p:stCondLst>
                                    <p:cond delay="0"/>
                                  </p:stCondLst>
                                  <p:iterate type="el" backwards="0">
                                    <p:tmAbs val="0"/>
                                  </p:iterate>
                                  <p:childTnLst>
                                    <p:set>
                                      <p:cBhvr>
                                        <p:cTn id="17" fill="hold"/>
                                        <p:tgtEl>
                                          <p:spTgt spid="420"/>
                                        </p:tgtEl>
                                        <p:attrNameLst>
                                          <p:attrName>style.visibility</p:attrName>
                                        </p:attrNameLst>
                                      </p:cBhvr>
                                      <p:to>
                                        <p:strVal val="visible"/>
                                      </p:to>
                                    </p:set>
                                    <p:animEffect filter="wipe(left)" transition="in">
                                      <p:cBhvr>
                                        <p:cTn id="18" dur="1000"/>
                                        <p:tgtEl>
                                          <p:spTgt spid="420"/>
                                        </p:tgtEl>
                                      </p:cBhvr>
                                    </p:animEffect>
                                  </p:childTnLst>
                                </p:cTn>
                              </p:par>
                            </p:childTnLst>
                          </p:cTn>
                        </p:par>
                        <p:par>
                          <p:cTn id="19" fill="hold">
                            <p:stCondLst>
                              <p:cond delay="2000"/>
                            </p:stCondLst>
                            <p:childTnLst>
                              <p:par>
                                <p:cTn id="20" presetClass="entr" nodeType="afterEffect" presetSubtype="16" presetID="23" grpId="4" fill="hold">
                                  <p:stCondLst>
                                    <p:cond delay="0"/>
                                  </p:stCondLst>
                                  <p:iterate type="el" backwards="0">
                                    <p:tmAbs val="0"/>
                                  </p:iterate>
                                  <p:childTnLst>
                                    <p:set>
                                      <p:cBhvr>
                                        <p:cTn id="21" fill="hold"/>
                                        <p:tgtEl>
                                          <p:spTgt spid="428"/>
                                        </p:tgtEl>
                                        <p:attrNameLst>
                                          <p:attrName>style.visibility</p:attrName>
                                        </p:attrNameLst>
                                      </p:cBhvr>
                                      <p:to>
                                        <p:strVal val="visible"/>
                                      </p:to>
                                    </p:set>
                                    <p:anim calcmode="lin" valueType="num">
                                      <p:cBhvr>
                                        <p:cTn id="22" dur="1000" fill="hold"/>
                                        <p:tgtEl>
                                          <p:spTgt spid="428"/>
                                        </p:tgtEl>
                                        <p:attrNameLst>
                                          <p:attrName>ppt_w</p:attrName>
                                        </p:attrNameLst>
                                      </p:cBhvr>
                                      <p:tavLst>
                                        <p:tav tm="0">
                                          <p:val>
                                            <p:fltVal val="0"/>
                                          </p:val>
                                        </p:tav>
                                        <p:tav tm="100000">
                                          <p:val>
                                            <p:strVal val="#ppt_w"/>
                                          </p:val>
                                        </p:tav>
                                      </p:tavLst>
                                    </p:anim>
                                    <p:anim calcmode="lin" valueType="num">
                                      <p:cBhvr>
                                        <p:cTn id="23" dur="1000" fill="hold"/>
                                        <p:tgtEl>
                                          <p:spTgt spid="42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426"/>
                                        </p:tgtEl>
                                        <p:attrNameLst>
                                          <p:attrName>style.visibility</p:attrName>
                                        </p:attrNameLst>
                                      </p:cBhvr>
                                      <p:to>
                                        <p:strVal val="visible"/>
                                      </p:to>
                                    </p:set>
                                    <p:anim calcmode="lin" valueType="num">
                                      <p:cBhvr>
                                        <p:cTn id="28" dur="1000" fill="hold"/>
                                        <p:tgtEl>
                                          <p:spTgt spid="426"/>
                                        </p:tgtEl>
                                        <p:attrNameLst>
                                          <p:attrName>ppt_w</p:attrName>
                                        </p:attrNameLst>
                                      </p:cBhvr>
                                      <p:tavLst>
                                        <p:tav tm="0">
                                          <p:val>
                                            <p:fltVal val="0"/>
                                          </p:val>
                                        </p:tav>
                                        <p:tav tm="100000">
                                          <p:val>
                                            <p:strVal val="#ppt_w"/>
                                          </p:val>
                                        </p:tav>
                                      </p:tavLst>
                                    </p:anim>
                                    <p:anim calcmode="lin" valueType="num">
                                      <p:cBhvr>
                                        <p:cTn id="29" dur="1000" fill="hold"/>
                                        <p:tgtEl>
                                          <p:spTgt spid="426"/>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Class="entr" nodeType="afterEffect" presetSubtype="1" presetID="22" grpId="6" fill="hold">
                                  <p:stCondLst>
                                    <p:cond delay="0"/>
                                  </p:stCondLst>
                                  <p:iterate type="el" backwards="0">
                                    <p:tmAbs val="0"/>
                                  </p:iterate>
                                  <p:childTnLst>
                                    <p:set>
                                      <p:cBhvr>
                                        <p:cTn id="32" fill="hold"/>
                                        <p:tgtEl>
                                          <p:spTgt spid="422"/>
                                        </p:tgtEl>
                                        <p:attrNameLst>
                                          <p:attrName>style.visibility</p:attrName>
                                        </p:attrNameLst>
                                      </p:cBhvr>
                                      <p:to>
                                        <p:strVal val="visible"/>
                                      </p:to>
                                    </p:set>
                                    <p:animEffect filter="wipe(up)" transition="in">
                                      <p:cBhvr>
                                        <p:cTn id="33" dur="1000"/>
                                        <p:tgtEl>
                                          <p:spTgt spid="422"/>
                                        </p:tgtEl>
                                      </p:cBhvr>
                                    </p:animEffect>
                                  </p:childTnLst>
                                </p:cTn>
                              </p:par>
                            </p:childTnLst>
                          </p:cTn>
                        </p:par>
                        <p:par>
                          <p:cTn id="34" fill="hold">
                            <p:stCondLst>
                              <p:cond delay="2000"/>
                            </p:stCondLst>
                            <p:childTnLst>
                              <p:par>
                                <p:cTn id="35" presetClass="entr" nodeType="afterEffect" presetSubtype="16" presetID="23" grpId="7" fill="hold">
                                  <p:stCondLst>
                                    <p:cond delay="0"/>
                                  </p:stCondLst>
                                  <p:iterate type="el" backwards="0">
                                    <p:tmAbs val="0"/>
                                  </p:iterate>
                                  <p:childTnLst>
                                    <p:set>
                                      <p:cBhvr>
                                        <p:cTn id="36" fill="hold"/>
                                        <p:tgtEl>
                                          <p:spTgt spid="429"/>
                                        </p:tgtEl>
                                        <p:attrNameLst>
                                          <p:attrName>style.visibility</p:attrName>
                                        </p:attrNameLst>
                                      </p:cBhvr>
                                      <p:to>
                                        <p:strVal val="visible"/>
                                      </p:to>
                                    </p:set>
                                    <p:anim calcmode="lin" valueType="num">
                                      <p:cBhvr>
                                        <p:cTn id="37" dur="1000" fill="hold"/>
                                        <p:tgtEl>
                                          <p:spTgt spid="429"/>
                                        </p:tgtEl>
                                        <p:attrNameLst>
                                          <p:attrName>ppt_w</p:attrName>
                                        </p:attrNameLst>
                                      </p:cBhvr>
                                      <p:tavLst>
                                        <p:tav tm="0">
                                          <p:val>
                                            <p:fltVal val="0"/>
                                          </p:val>
                                        </p:tav>
                                        <p:tav tm="100000">
                                          <p:val>
                                            <p:strVal val="#ppt_w"/>
                                          </p:val>
                                        </p:tav>
                                      </p:tavLst>
                                    </p:anim>
                                    <p:anim calcmode="lin" valueType="num">
                                      <p:cBhvr>
                                        <p:cTn id="38" dur="1000" fill="hold"/>
                                        <p:tgtEl>
                                          <p:spTgt spid="42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8" fill="hold">
                                  <p:stCondLst>
                                    <p:cond delay="0"/>
                                  </p:stCondLst>
                                  <p:iterate type="el" backwards="0">
                                    <p:tmAbs val="0"/>
                                  </p:iterate>
                                  <p:childTnLst>
                                    <p:set>
                                      <p:cBhvr>
                                        <p:cTn id="42" fill="hold"/>
                                        <p:tgtEl>
                                          <p:spTgt spid="430"/>
                                        </p:tgtEl>
                                        <p:attrNameLst>
                                          <p:attrName>style.visibility</p:attrName>
                                        </p:attrNameLst>
                                      </p:cBhvr>
                                      <p:to>
                                        <p:strVal val="visible"/>
                                      </p:to>
                                    </p:set>
                                    <p:anim calcmode="lin" valueType="num">
                                      <p:cBhvr>
                                        <p:cTn id="43" dur="1000" fill="hold"/>
                                        <p:tgtEl>
                                          <p:spTgt spid="430"/>
                                        </p:tgtEl>
                                        <p:attrNameLst>
                                          <p:attrName>ppt_w</p:attrName>
                                        </p:attrNameLst>
                                      </p:cBhvr>
                                      <p:tavLst>
                                        <p:tav tm="0">
                                          <p:val>
                                            <p:fltVal val="0"/>
                                          </p:val>
                                        </p:tav>
                                        <p:tav tm="100000">
                                          <p:val>
                                            <p:strVal val="#ppt_w"/>
                                          </p:val>
                                        </p:tav>
                                      </p:tavLst>
                                    </p:anim>
                                    <p:anim calcmode="lin" valueType="num">
                                      <p:cBhvr>
                                        <p:cTn id="44" dur="1000" fill="hold"/>
                                        <p:tgtEl>
                                          <p:spTgt spid="430"/>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Class="entr" nodeType="afterEffect" presetSubtype="16" presetID="23" grpId="9" fill="hold">
                                  <p:stCondLst>
                                    <p:cond delay="0"/>
                                  </p:stCondLst>
                                  <p:iterate type="el" backwards="0">
                                    <p:tmAbs val="0"/>
                                  </p:iterate>
                                  <p:childTnLst>
                                    <p:set>
                                      <p:cBhvr>
                                        <p:cTn id="47" fill="hold"/>
                                        <p:tgtEl>
                                          <p:spTgt spid="431"/>
                                        </p:tgtEl>
                                        <p:attrNameLst>
                                          <p:attrName>style.visibility</p:attrName>
                                        </p:attrNameLst>
                                      </p:cBhvr>
                                      <p:to>
                                        <p:strVal val="visible"/>
                                      </p:to>
                                    </p:set>
                                    <p:anim calcmode="lin" valueType="num">
                                      <p:cBhvr>
                                        <p:cTn id="48" dur="1000" fill="hold"/>
                                        <p:tgtEl>
                                          <p:spTgt spid="431"/>
                                        </p:tgtEl>
                                        <p:attrNameLst>
                                          <p:attrName>ppt_w</p:attrName>
                                        </p:attrNameLst>
                                      </p:cBhvr>
                                      <p:tavLst>
                                        <p:tav tm="0">
                                          <p:val>
                                            <p:fltVal val="0"/>
                                          </p:val>
                                        </p:tav>
                                        <p:tav tm="100000">
                                          <p:val>
                                            <p:strVal val="#ppt_w"/>
                                          </p:val>
                                        </p:tav>
                                      </p:tavLst>
                                    </p:anim>
                                    <p:anim calcmode="lin" valueType="num">
                                      <p:cBhvr>
                                        <p:cTn id="49" dur="1000" fill="hold"/>
                                        <p:tgtEl>
                                          <p:spTgt spid="431"/>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Class="entr" nodeType="afterEffect" presetSubtype="1" presetID="22" grpId="10" fill="hold">
                                  <p:stCondLst>
                                    <p:cond delay="0"/>
                                  </p:stCondLst>
                                  <p:iterate type="el" backwards="0">
                                    <p:tmAbs val="0"/>
                                  </p:iterate>
                                  <p:childTnLst>
                                    <p:set>
                                      <p:cBhvr>
                                        <p:cTn id="52" fill="hold"/>
                                        <p:tgtEl>
                                          <p:spTgt spid="423"/>
                                        </p:tgtEl>
                                        <p:attrNameLst>
                                          <p:attrName>style.visibility</p:attrName>
                                        </p:attrNameLst>
                                      </p:cBhvr>
                                      <p:to>
                                        <p:strVal val="visible"/>
                                      </p:to>
                                    </p:set>
                                    <p:animEffect filter="wipe(up)" transition="in">
                                      <p:cBhvr>
                                        <p:cTn id="53" dur="1000"/>
                                        <p:tgtEl>
                                          <p:spTgt spid="423"/>
                                        </p:tgtEl>
                                      </p:cBhvr>
                                    </p:animEffect>
                                  </p:childTnLst>
                                </p:cTn>
                              </p:par>
                            </p:childTnLst>
                          </p:cTn>
                        </p:par>
                        <p:par>
                          <p:cTn id="54" fill="hold">
                            <p:stCondLst>
                              <p:cond delay="3000"/>
                            </p:stCondLst>
                            <p:childTnLst>
                              <p:par>
                                <p:cTn id="55" presetClass="entr" nodeType="afterEffect" presetSubtype="1" presetID="22" grpId="11" fill="hold">
                                  <p:stCondLst>
                                    <p:cond delay="0"/>
                                  </p:stCondLst>
                                  <p:iterate type="el" backwards="0">
                                    <p:tmAbs val="0"/>
                                  </p:iterate>
                                  <p:childTnLst>
                                    <p:set>
                                      <p:cBhvr>
                                        <p:cTn id="56" fill="hold"/>
                                        <p:tgtEl>
                                          <p:spTgt spid="424"/>
                                        </p:tgtEl>
                                        <p:attrNameLst>
                                          <p:attrName>style.visibility</p:attrName>
                                        </p:attrNameLst>
                                      </p:cBhvr>
                                      <p:to>
                                        <p:strVal val="visible"/>
                                      </p:to>
                                    </p:set>
                                    <p:animEffect filter="wipe(up)" transition="in">
                                      <p:cBhvr>
                                        <p:cTn id="57"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5" grpId="2"/>
      <p:bldP build="whole" bldLvl="1" animBg="1" rev="0" advAuto="0" spid="420" grpId="3"/>
      <p:bldP build="whole" bldLvl="1" animBg="1" rev="0" advAuto="0" spid="421" grpId="1"/>
      <p:bldP build="whole" bldLvl="1" animBg="1" rev="0" advAuto="0" spid="429" grpId="7"/>
      <p:bldP build="whole" bldLvl="1" animBg="1" rev="0" advAuto="0" spid="431" grpId="9"/>
      <p:bldP build="whole" bldLvl="1" animBg="1" rev="0" advAuto="0" spid="423" grpId="10"/>
      <p:bldP build="whole" bldLvl="1" animBg="1" rev="0" advAuto="0" spid="430" grpId="8"/>
      <p:bldP build="whole" bldLvl="1" animBg="1" rev="0" advAuto="0" spid="426" grpId="5"/>
      <p:bldP build="whole" bldLvl="1" animBg="1" rev="0" advAuto="0" spid="428" grpId="4"/>
      <p:bldP build="whole" bldLvl="1" animBg="1" rev="0" advAuto="0" spid="422" grpId="6"/>
      <p:bldP build="whole" bldLvl="1" animBg="1" rev="0" advAuto="0" spid="424" grpId="1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p>
        </p:txBody>
      </p:sp>
      <p:sp>
        <p:nvSpPr>
          <p:cNvPr id="434" name="Forking My Repo on GitHub"/>
          <p:cNvSpPr txBox="1"/>
          <p:nvPr>
            <p:ph type="title"/>
          </p:nvPr>
        </p:nvSpPr>
        <p:spPr>
          <a:prstGeom prst="rect">
            <a:avLst/>
          </a:prstGeom>
        </p:spPr>
        <p:txBody>
          <a:bodyPr/>
          <a:lstStyle/>
          <a:p>
            <a:pPr/>
            <a:r>
              <a:t>Forking My Repo on GitHub</a:t>
            </a:r>
          </a:p>
        </p:txBody>
      </p:sp>
      <p:sp>
        <p:nvSpPr>
          <p:cNvPr id="435"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36" name="Connection Line"/>
          <p:cNvCxnSpPr>
            <a:stCxn id="439" idx="0"/>
            <a:endCxn id="440"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37" name="Connection Line"/>
          <p:cNvCxnSpPr>
            <a:stCxn id="439" idx="0"/>
            <a:endCxn id="442" idx="0"/>
          </p:cNvCxnSpPr>
          <p:nvPr/>
        </p:nvCxnSpPr>
        <p:spPr>
          <a:xfrm flipH="1">
            <a:off x="4502150" y="4133850"/>
            <a:ext cx="3352800" cy="4229100"/>
          </a:xfrm>
          <a:prstGeom prst="straightConnector1">
            <a:avLst/>
          </a:prstGeom>
          <a:ln w="25400">
            <a:solidFill>
              <a:srgbClr val="000000"/>
            </a:solidFill>
            <a:miter lim="400000"/>
            <a:headEnd type="triangle"/>
          </a:ln>
        </p:spPr>
      </p:cxnSp>
      <p:cxnSp>
        <p:nvCxnSpPr>
          <p:cNvPr id="438" name="Connection Line"/>
          <p:cNvCxnSpPr>
            <a:stCxn id="439" idx="0"/>
            <a:endCxn id="443"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39"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40"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41" name="droppedImage.png" descr="droppedImage.png"/>
          <p:cNvPicPr>
            <a:picLocks noChangeAspect="1"/>
          </p:cNvPicPr>
          <p:nvPr/>
        </p:nvPicPr>
        <p:blipFill>
          <a:blip r:embed="rId2">
            <a:extLst/>
          </a:blip>
          <a:stretch>
            <a:fillRect/>
          </a:stretch>
        </p:blipFill>
        <p:spPr>
          <a:xfrm>
            <a:off x="9753600" y="2876550"/>
            <a:ext cx="2514600" cy="2514600"/>
          </a:xfrm>
          <a:prstGeom prst="rect">
            <a:avLst/>
          </a:prstGeom>
          <a:ln w="12700">
            <a:miter lim="400000"/>
          </a:ln>
        </p:spPr>
      </p:pic>
      <p:sp>
        <p:nvSpPr>
          <p:cNvPr id="442"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43"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
        <p:nvSpPr>
          <p:cNvPr id="444" name="git push"/>
          <p:cNvSpPr txBox="1"/>
          <p:nvPr/>
        </p:nvSpPr>
        <p:spPr>
          <a:xfrm>
            <a:off x="3824830" y="5943600"/>
            <a:ext cx="2125266"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pPr/>
            <a:r>
              <a:t>git push</a:t>
            </a:r>
          </a:p>
        </p:txBody>
      </p:sp>
      <p:sp>
        <p:nvSpPr>
          <p:cNvPr id="445" name="git pull --rebase"/>
          <p:cNvSpPr txBox="1"/>
          <p:nvPr/>
        </p:nvSpPr>
        <p:spPr>
          <a:xfrm>
            <a:off x="5891931" y="6743700"/>
            <a:ext cx="4387603"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pPr/>
            <a:r>
              <a:t>git pull --rebase</a:t>
            </a:r>
          </a:p>
        </p:txBody>
      </p:sp>
      <p:sp>
        <p:nvSpPr>
          <p:cNvPr id="446" name="git pull --rebase"/>
          <p:cNvSpPr txBox="1"/>
          <p:nvPr/>
        </p:nvSpPr>
        <p:spPr>
          <a:xfrm>
            <a:off x="8166100" y="5892800"/>
            <a:ext cx="4387602"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pPr/>
            <a:r>
              <a:t>git pull --rebase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437"/>
                                        </p:tgtEl>
                                        <p:attrNameLst>
                                          <p:attrName>style.visibility</p:attrName>
                                        </p:attrNameLst>
                                      </p:cBhvr>
                                      <p:to>
                                        <p:strVal val="visible"/>
                                      </p:to>
                                    </p:set>
                                    <p:animEffect filter="wipe(down)" transition="in">
                                      <p:cBhvr>
                                        <p:cTn id="7" dur="1000"/>
                                        <p:tgtEl>
                                          <p:spTgt spid="437"/>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444"/>
                                        </p:tgtEl>
                                        <p:attrNameLst>
                                          <p:attrName>style.visibility</p:attrName>
                                        </p:attrNameLst>
                                      </p:cBhvr>
                                      <p:to>
                                        <p:strVal val="visible"/>
                                      </p:to>
                                    </p:set>
                                    <p:anim calcmode="lin" valueType="num">
                                      <p:cBhvr>
                                        <p:cTn id="11" dur="1000" fill="hold"/>
                                        <p:tgtEl>
                                          <p:spTgt spid="444"/>
                                        </p:tgtEl>
                                        <p:attrNameLst>
                                          <p:attrName>ppt_w</p:attrName>
                                        </p:attrNameLst>
                                      </p:cBhvr>
                                      <p:tavLst>
                                        <p:tav tm="0">
                                          <p:val>
                                            <p:fltVal val="0"/>
                                          </p:val>
                                        </p:tav>
                                        <p:tav tm="100000">
                                          <p:val>
                                            <p:strVal val="#ppt_w"/>
                                          </p:val>
                                        </p:tav>
                                      </p:tavLst>
                                    </p:anim>
                                    <p:anim calcmode="lin" valueType="num">
                                      <p:cBhvr>
                                        <p:cTn id="12" dur="1000" fill="hold"/>
                                        <p:tgtEl>
                                          <p:spTgt spid="44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436"/>
                                        </p:tgtEl>
                                        <p:attrNameLst>
                                          <p:attrName>style.visibility</p:attrName>
                                        </p:attrNameLst>
                                      </p:cBhvr>
                                      <p:to>
                                        <p:strVal val="visible"/>
                                      </p:to>
                                    </p:set>
                                    <p:animEffect filter="wipe(up)" transition="in">
                                      <p:cBhvr>
                                        <p:cTn id="17" dur="1000"/>
                                        <p:tgtEl>
                                          <p:spTgt spid="436"/>
                                        </p:tgtEl>
                                      </p:cBhvr>
                                    </p:animEffect>
                                  </p:childTnLst>
                                </p:cTn>
                              </p:par>
                            </p:childTnLst>
                          </p:cTn>
                        </p:par>
                        <p:par>
                          <p:cTn id="18" fill="hold">
                            <p:stCondLst>
                              <p:cond delay="1000"/>
                            </p:stCondLst>
                            <p:childTnLst>
                              <p:par>
                                <p:cTn id="19" presetClass="entr" nodeType="afterEffect" presetSubtype="1" presetID="22" grpId="4" fill="hold">
                                  <p:stCondLst>
                                    <p:cond delay="0"/>
                                  </p:stCondLst>
                                  <p:iterate type="el" backwards="0">
                                    <p:tmAbs val="0"/>
                                  </p:iterate>
                                  <p:childTnLst>
                                    <p:set>
                                      <p:cBhvr>
                                        <p:cTn id="20" fill="hold"/>
                                        <p:tgtEl>
                                          <p:spTgt spid="438"/>
                                        </p:tgtEl>
                                        <p:attrNameLst>
                                          <p:attrName>style.visibility</p:attrName>
                                        </p:attrNameLst>
                                      </p:cBhvr>
                                      <p:to>
                                        <p:strVal val="visible"/>
                                      </p:to>
                                    </p:set>
                                    <p:animEffect filter="wipe(up)" transition="in">
                                      <p:cBhvr>
                                        <p:cTn id="21" dur="1000"/>
                                        <p:tgtEl>
                                          <p:spTgt spid="438"/>
                                        </p:tgtEl>
                                      </p:cBhvr>
                                    </p:animEffect>
                                  </p:childTnLst>
                                </p:cTn>
                              </p:par>
                            </p:childTnLst>
                          </p:cTn>
                        </p:par>
                        <p:par>
                          <p:cTn id="22" fill="hold">
                            <p:stCondLst>
                              <p:cond delay="2000"/>
                            </p:stCondLst>
                            <p:childTnLst>
                              <p:par>
                                <p:cTn id="23" presetClass="entr" nodeType="afterEffect" presetSubtype="16" presetID="23" grpId="5" fill="hold">
                                  <p:stCondLst>
                                    <p:cond delay="0"/>
                                  </p:stCondLst>
                                  <p:iterate type="el" backwards="0">
                                    <p:tmAbs val="0"/>
                                  </p:iterate>
                                  <p:childTnLst>
                                    <p:set>
                                      <p:cBhvr>
                                        <p:cTn id="24" fill="hold"/>
                                        <p:tgtEl>
                                          <p:spTgt spid="445"/>
                                        </p:tgtEl>
                                        <p:attrNameLst>
                                          <p:attrName>style.visibility</p:attrName>
                                        </p:attrNameLst>
                                      </p:cBhvr>
                                      <p:to>
                                        <p:strVal val="visible"/>
                                      </p:to>
                                    </p:set>
                                    <p:anim calcmode="lin" valueType="num">
                                      <p:cBhvr>
                                        <p:cTn id="25" dur="1000" fill="hold"/>
                                        <p:tgtEl>
                                          <p:spTgt spid="445"/>
                                        </p:tgtEl>
                                        <p:attrNameLst>
                                          <p:attrName>ppt_w</p:attrName>
                                        </p:attrNameLst>
                                      </p:cBhvr>
                                      <p:tavLst>
                                        <p:tav tm="0">
                                          <p:val>
                                            <p:fltVal val="0"/>
                                          </p:val>
                                        </p:tav>
                                        <p:tav tm="100000">
                                          <p:val>
                                            <p:strVal val="#ppt_w"/>
                                          </p:val>
                                        </p:tav>
                                      </p:tavLst>
                                    </p:anim>
                                    <p:anim calcmode="lin" valueType="num">
                                      <p:cBhvr>
                                        <p:cTn id="26" dur="1000" fill="hold"/>
                                        <p:tgtEl>
                                          <p:spTgt spid="445"/>
                                        </p:tgtEl>
                                        <p:attrNameLst>
                                          <p:attrName>ppt_h</p:attrName>
                                        </p:attrNameLst>
                                      </p:cBhvr>
                                      <p:tavLst>
                                        <p:tav tm="0">
                                          <p:val>
                                            <p:fltVal val="0"/>
                                          </p:val>
                                        </p:tav>
                                        <p:tav tm="100000">
                                          <p:val>
                                            <p:strVal val="#ppt_h"/>
                                          </p:val>
                                        </p:tav>
                                      </p:tavLst>
                                    </p:anim>
                                  </p:childTnLst>
                                </p:cTn>
                              </p:par>
                            </p:childTnLst>
                          </p:cTn>
                        </p:par>
                        <p:par>
                          <p:cTn id="27" fill="hold">
                            <p:stCondLst>
                              <p:cond delay="3000"/>
                            </p:stCondLst>
                            <p:childTnLst>
                              <p:par>
                                <p:cTn id="28" presetClass="entr" nodeType="afterEffect" presetSubtype="16" presetID="23" grpId="6" fill="hold">
                                  <p:stCondLst>
                                    <p:cond delay="0"/>
                                  </p:stCondLst>
                                  <p:iterate type="el" backwards="0">
                                    <p:tmAbs val="0"/>
                                  </p:iterate>
                                  <p:childTnLst>
                                    <p:set>
                                      <p:cBhvr>
                                        <p:cTn id="29" fill="hold"/>
                                        <p:tgtEl>
                                          <p:spTgt spid="446"/>
                                        </p:tgtEl>
                                        <p:attrNameLst>
                                          <p:attrName>style.visibility</p:attrName>
                                        </p:attrNameLst>
                                      </p:cBhvr>
                                      <p:to>
                                        <p:strVal val="visible"/>
                                      </p:to>
                                    </p:set>
                                    <p:anim calcmode="lin" valueType="num">
                                      <p:cBhvr>
                                        <p:cTn id="30" dur="1000" fill="hold"/>
                                        <p:tgtEl>
                                          <p:spTgt spid="446"/>
                                        </p:tgtEl>
                                        <p:attrNameLst>
                                          <p:attrName>ppt_w</p:attrName>
                                        </p:attrNameLst>
                                      </p:cBhvr>
                                      <p:tavLst>
                                        <p:tav tm="0">
                                          <p:val>
                                            <p:fltVal val="0"/>
                                          </p:val>
                                        </p:tav>
                                        <p:tav tm="100000">
                                          <p:val>
                                            <p:strVal val="#ppt_w"/>
                                          </p:val>
                                        </p:tav>
                                      </p:tavLst>
                                    </p:anim>
                                    <p:anim calcmode="lin" valueType="num">
                                      <p:cBhvr>
                                        <p:cTn id="31" dur="1000" fill="hold"/>
                                        <p:tgtEl>
                                          <p:spTgt spid="4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6" grpId="3"/>
      <p:bldP build="whole" bldLvl="1" animBg="1" rev="0" advAuto="0" spid="437" grpId="1"/>
      <p:bldP build="whole" bldLvl="1" animBg="1" rev="0" advAuto="0" spid="444" grpId="2"/>
      <p:bldP build="whole" bldLvl="1" animBg="1" rev="0" advAuto="0" spid="438" grpId="4"/>
      <p:bldP build="whole" bldLvl="1" animBg="1" rev="0" advAuto="0" spid="445" grpId="5"/>
      <p:bldP build="whole" bldLvl="1" animBg="1" rev="0" advAuto="0" spid="446" grpId="6"/>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p>
        </p:txBody>
      </p:sp>
      <p:sp>
        <p:nvSpPr>
          <p:cNvPr id="449" name="How Do Will You Get My Updates?"/>
          <p:cNvSpPr txBox="1"/>
          <p:nvPr>
            <p:ph type="title"/>
          </p:nvPr>
        </p:nvSpPr>
        <p:spPr>
          <a:prstGeom prst="rect">
            <a:avLst/>
          </a:prstGeom>
        </p:spPr>
        <p:txBody>
          <a:bodyPr/>
          <a:lstStyle/>
          <a:p>
            <a:pPr/>
            <a:r>
              <a:t>How Do Will You Get </a:t>
            </a:r>
            <a:r>
              <a:rPr b="1">
                <a:latin typeface="+mn-lt"/>
                <a:ea typeface="+mn-ea"/>
                <a:cs typeface="+mn-cs"/>
                <a:sym typeface="Helvetica Neue"/>
              </a:rPr>
              <a:t>My</a:t>
            </a:r>
            <a:r>
              <a:t> Updates?</a:t>
            </a:r>
          </a:p>
        </p:txBody>
      </p:sp>
      <p:cxnSp>
        <p:nvCxnSpPr>
          <p:cNvPr id="450" name="Connection Line"/>
          <p:cNvCxnSpPr>
            <a:stCxn id="451" idx="0"/>
            <a:endCxn id="454" idx="0"/>
          </p:cNvCxnSpPr>
          <p:nvPr/>
        </p:nvCxnSpPr>
        <p:spPr>
          <a:xfrm>
            <a:off x="3232150" y="4133850"/>
            <a:ext cx="6591300" cy="4140200"/>
          </a:xfrm>
          <a:prstGeom prst="straightConnector1">
            <a:avLst/>
          </a:prstGeom>
          <a:ln w="25400">
            <a:solidFill>
              <a:srgbClr val="000000"/>
            </a:solidFill>
            <a:miter lim="400000"/>
            <a:tailEnd type="triangle"/>
          </a:ln>
        </p:spPr>
      </p:cxnSp>
      <p:sp>
        <p:nvSpPr>
          <p:cNvPr id="45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52" name="Connection Line"/>
          <p:cNvCxnSpPr>
            <a:stCxn id="453" idx="0"/>
            <a:endCxn id="454" idx="0"/>
          </p:cNvCxnSpPr>
          <p:nvPr/>
        </p:nvCxnSpPr>
        <p:spPr>
          <a:xfrm>
            <a:off x="7854950" y="4133850"/>
            <a:ext cx="1968500" cy="4140200"/>
          </a:xfrm>
          <a:prstGeom prst="straightConnector1">
            <a:avLst/>
          </a:prstGeom>
          <a:ln w="25400" cap="sq">
            <a:solidFill>
              <a:srgbClr val="000000"/>
            </a:solidFill>
            <a:miter lim="400000"/>
            <a:headEnd type="triangle"/>
          </a:ln>
        </p:spPr>
      </p:cxnSp>
      <p:sp>
        <p:nvSpPr>
          <p:cNvPr id="453"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54" name="Your…"/>
          <p:cNvSpPr/>
          <p:nvPr/>
        </p:nvSpPr>
        <p:spPr>
          <a:xfrm>
            <a:off x="8293100" y="73660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55" name="droppedImage.png" descr="droppedImage.png"/>
          <p:cNvPicPr>
            <a:picLocks noChangeAspect="1"/>
          </p:cNvPicPr>
          <p:nvPr/>
        </p:nvPicPr>
        <p:blipFill>
          <a:blip r:embed="rId2">
            <a:extLst/>
          </a:blip>
          <a:stretch>
            <a:fillRect/>
          </a:stretch>
        </p:blipFill>
        <p:spPr>
          <a:xfrm>
            <a:off x="9753600" y="2876550"/>
            <a:ext cx="2514600" cy="2514600"/>
          </a:xfrm>
          <a:prstGeom prst="rect">
            <a:avLst/>
          </a:prstGeom>
          <a:ln w="12700">
            <a:miter lim="400000"/>
          </a:ln>
        </p:spPr>
      </p:pic>
      <p:sp>
        <p:nvSpPr>
          <p:cNvPr id="456" name="# configuration, do it once…"/>
          <p:cNvSpPr txBox="1"/>
          <p:nvPr/>
        </p:nvSpPr>
        <p:spPr>
          <a:xfrm>
            <a:off x="497482" y="6007100"/>
            <a:ext cx="11417301" cy="2260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3000">
                <a:solidFill>
                  <a:srgbClr val="606060"/>
                </a:solidFill>
                <a:latin typeface="Consolas"/>
                <a:ea typeface="Consolas"/>
                <a:cs typeface="Consolas"/>
                <a:sym typeface="Consolas"/>
              </a:defRPr>
            </a:pPr>
            <a:r>
              <a:t># configuration, do it once</a:t>
            </a:r>
          </a:p>
          <a:p>
            <a:pPr algn="l">
              <a:defRPr sz="3000">
                <a:solidFill>
                  <a:srgbClr val="606060"/>
                </a:solidFill>
                <a:latin typeface="Consolas"/>
                <a:ea typeface="Consolas"/>
                <a:cs typeface="Consolas"/>
                <a:sym typeface="Consolas"/>
              </a:defRPr>
            </a:pPr>
            <a:r>
              <a:t>git remote add upstream git://github.com/UU/RR.git</a:t>
            </a:r>
          </a:p>
          <a:p>
            <a:pPr algn="l">
              <a:defRPr sz="3000">
                <a:solidFill>
                  <a:srgbClr val="606060"/>
                </a:solidFill>
                <a:latin typeface="Consolas"/>
                <a:ea typeface="Consolas"/>
                <a:cs typeface="Consolas"/>
                <a:sym typeface="Consolas"/>
              </a:defRPr>
            </a:pPr>
            <a:r>
              <a:t>git remote -v</a:t>
            </a:r>
          </a:p>
          <a:p>
            <a:pPr algn="l">
              <a:defRPr sz="3000">
                <a:solidFill>
                  <a:srgbClr val="606060"/>
                </a:solidFill>
                <a:latin typeface="Consolas"/>
                <a:ea typeface="Consolas"/>
                <a:cs typeface="Consolas"/>
                <a:sym typeface="Consolas"/>
              </a:defRPr>
            </a:pPr>
          </a:p>
        </p:txBody>
      </p:sp>
      <p:sp>
        <p:nvSpPr>
          <p:cNvPr id="457" name="git fetch upstream…"/>
          <p:cNvSpPr txBox="1"/>
          <p:nvPr/>
        </p:nvSpPr>
        <p:spPr>
          <a:xfrm>
            <a:off x="460250" y="7924800"/>
            <a:ext cx="7607301" cy="1092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b="1" sz="3600">
                <a:solidFill>
                  <a:srgbClr val="0042AA"/>
                </a:solidFill>
                <a:latin typeface="Consolas"/>
                <a:ea typeface="Consolas"/>
                <a:cs typeface="Consolas"/>
                <a:sym typeface="Consolas"/>
              </a:defRPr>
            </a:pPr>
            <a:r>
              <a:t>git fetch upstream</a:t>
            </a:r>
          </a:p>
          <a:p>
            <a:pPr algn="l">
              <a:defRPr b="1" sz="3600">
                <a:solidFill>
                  <a:srgbClr val="0042AA"/>
                </a:solidFill>
                <a:latin typeface="Consolas"/>
                <a:ea typeface="Consolas"/>
                <a:cs typeface="Consolas"/>
                <a:sym typeface="Consolas"/>
              </a:defRPr>
            </a:pPr>
            <a:r>
              <a:t>git rebase upstream/master</a:t>
            </a:r>
          </a:p>
        </p:txBody>
      </p:sp>
      <p:sp>
        <p:nvSpPr>
          <p:cNvPr id="458" name="git push"/>
          <p:cNvSpPr txBox="1"/>
          <p:nvPr/>
        </p:nvSpPr>
        <p:spPr>
          <a:xfrm>
            <a:off x="8320236" y="5791200"/>
            <a:ext cx="2125266"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b="1" sz="3600">
                <a:solidFill>
                  <a:srgbClr val="0042AA"/>
                </a:solidFill>
                <a:latin typeface="Consolas"/>
                <a:ea typeface="Consolas"/>
                <a:cs typeface="Consolas"/>
                <a:sym typeface="Consolas"/>
              </a:defRPr>
            </a:lvl1pPr>
          </a:lstStyle>
          <a:p>
            <a:pPr/>
            <a:r>
              <a:t>git push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450"/>
                                        </p:tgtEl>
                                        <p:attrNameLst>
                                          <p:attrName>style.visibility</p:attrName>
                                        </p:attrNameLst>
                                      </p:cBhvr>
                                      <p:to>
                                        <p:strVal val="visible"/>
                                      </p:to>
                                    </p:set>
                                    <p:animEffect filter="wipe(up)" transition="in">
                                      <p:cBhvr>
                                        <p:cTn id="7" dur="10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456"/>
                                        </p:tgtEl>
                                        <p:attrNameLst>
                                          <p:attrName>style.visibility</p:attrName>
                                        </p:attrNameLst>
                                      </p:cBhvr>
                                      <p:to>
                                        <p:strVal val="visible"/>
                                      </p:to>
                                    </p:set>
                                    <p:anim calcmode="lin" valueType="num">
                                      <p:cBhvr>
                                        <p:cTn id="12" dur="1000" fill="hold"/>
                                        <p:tgtEl>
                                          <p:spTgt spid="456"/>
                                        </p:tgtEl>
                                        <p:attrNameLst>
                                          <p:attrName>ppt_w</p:attrName>
                                        </p:attrNameLst>
                                      </p:cBhvr>
                                      <p:tavLst>
                                        <p:tav tm="0">
                                          <p:val>
                                            <p:fltVal val="0"/>
                                          </p:val>
                                        </p:tav>
                                        <p:tav tm="100000">
                                          <p:val>
                                            <p:strVal val="#ppt_w"/>
                                          </p:val>
                                        </p:tav>
                                      </p:tavLst>
                                    </p:anim>
                                    <p:anim calcmode="lin" valueType="num">
                                      <p:cBhvr>
                                        <p:cTn id="13" dur="1000" fill="hold"/>
                                        <p:tgtEl>
                                          <p:spTgt spid="45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457"/>
                                        </p:tgtEl>
                                        <p:attrNameLst>
                                          <p:attrName>style.visibility</p:attrName>
                                        </p:attrNameLst>
                                      </p:cBhvr>
                                      <p:to>
                                        <p:strVal val="visible"/>
                                      </p:to>
                                    </p:set>
                                    <p:anim calcmode="lin" valueType="num">
                                      <p:cBhvr>
                                        <p:cTn id="17" dur="1000" fill="hold"/>
                                        <p:tgtEl>
                                          <p:spTgt spid="457"/>
                                        </p:tgtEl>
                                        <p:attrNameLst>
                                          <p:attrName>ppt_w</p:attrName>
                                        </p:attrNameLst>
                                      </p:cBhvr>
                                      <p:tavLst>
                                        <p:tav tm="0">
                                          <p:val>
                                            <p:fltVal val="0"/>
                                          </p:val>
                                        </p:tav>
                                        <p:tav tm="100000">
                                          <p:val>
                                            <p:strVal val="#ppt_w"/>
                                          </p:val>
                                        </p:tav>
                                      </p:tavLst>
                                    </p:anim>
                                    <p:anim calcmode="lin" valueType="num">
                                      <p:cBhvr>
                                        <p:cTn id="18" dur="1000" fill="hold"/>
                                        <p:tgtEl>
                                          <p:spTgt spid="45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2" grpId="4" fill="hold">
                                  <p:stCondLst>
                                    <p:cond delay="0"/>
                                  </p:stCondLst>
                                  <p:iterate type="el" backwards="0">
                                    <p:tmAbs val="0"/>
                                  </p:iterate>
                                  <p:childTnLst>
                                    <p:set>
                                      <p:cBhvr>
                                        <p:cTn id="22" fill="hold"/>
                                        <p:tgtEl>
                                          <p:spTgt spid="452"/>
                                        </p:tgtEl>
                                        <p:attrNameLst>
                                          <p:attrName>style.visibility</p:attrName>
                                        </p:attrNameLst>
                                      </p:cBhvr>
                                      <p:to>
                                        <p:strVal val="visible"/>
                                      </p:to>
                                    </p:set>
                                    <p:animEffect filter="wipe(down)" transition="in">
                                      <p:cBhvr>
                                        <p:cTn id="23" dur="1000"/>
                                        <p:tgtEl>
                                          <p:spTgt spid="452"/>
                                        </p:tgtEl>
                                      </p:cBhvr>
                                    </p:animEffect>
                                  </p:childTnLst>
                                </p:cTn>
                              </p:par>
                            </p:childTnLst>
                          </p:cTn>
                        </p:par>
                        <p:par>
                          <p:cTn id="24" fill="hold">
                            <p:stCondLst>
                              <p:cond delay="1000"/>
                            </p:stCondLst>
                            <p:childTnLst>
                              <p:par>
                                <p:cTn id="25" presetClass="entr" nodeType="afterEffect" presetSubtype="16" presetID="23" grpId="5" fill="hold">
                                  <p:stCondLst>
                                    <p:cond delay="0"/>
                                  </p:stCondLst>
                                  <p:iterate type="el" backwards="0">
                                    <p:tmAbs val="0"/>
                                  </p:iterate>
                                  <p:childTnLst>
                                    <p:set>
                                      <p:cBhvr>
                                        <p:cTn id="26" fill="hold"/>
                                        <p:tgtEl>
                                          <p:spTgt spid="458"/>
                                        </p:tgtEl>
                                        <p:attrNameLst>
                                          <p:attrName>style.visibility</p:attrName>
                                        </p:attrNameLst>
                                      </p:cBhvr>
                                      <p:to>
                                        <p:strVal val="visible"/>
                                      </p:to>
                                    </p:set>
                                    <p:anim calcmode="lin" valueType="num">
                                      <p:cBhvr>
                                        <p:cTn id="27" dur="1000" fill="hold"/>
                                        <p:tgtEl>
                                          <p:spTgt spid="458"/>
                                        </p:tgtEl>
                                        <p:attrNameLst>
                                          <p:attrName>ppt_w</p:attrName>
                                        </p:attrNameLst>
                                      </p:cBhvr>
                                      <p:tavLst>
                                        <p:tav tm="0">
                                          <p:val>
                                            <p:fltVal val="0"/>
                                          </p:val>
                                        </p:tav>
                                        <p:tav tm="100000">
                                          <p:val>
                                            <p:strVal val="#ppt_w"/>
                                          </p:val>
                                        </p:tav>
                                      </p:tavLst>
                                    </p:anim>
                                    <p:anim calcmode="lin" valueType="num">
                                      <p:cBhvr>
                                        <p:cTn id="28" dur="1000" fill="hold"/>
                                        <p:tgtEl>
                                          <p:spTgt spid="4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4"/>
      <p:bldP build="whole" bldLvl="1" animBg="1" rev="0" advAuto="0" spid="450" grpId="1"/>
      <p:bldP build="whole" bldLvl="1" animBg="1" rev="0" advAuto="0" spid="457" grpId="3"/>
      <p:bldP build="whole" bldLvl="1" animBg="1" rev="0" advAuto="0" spid="458" grpId="5"/>
      <p:bldP build="whole" bldLvl="1" animBg="1" rev="0" advAuto="0" spid="456" grpId="2"/>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ools"/>
          <p:cNvSpPr txBox="1"/>
          <p:nvPr>
            <p:ph type="title"/>
          </p:nvPr>
        </p:nvSpPr>
        <p:spPr>
          <a:xfrm>
            <a:off x="571500" y="127000"/>
            <a:ext cx="11861800" cy="2336800"/>
          </a:xfrm>
          <a:prstGeom prst="rect">
            <a:avLst/>
          </a:prstGeom>
        </p:spPr>
        <p:txBody>
          <a:bodyPr/>
          <a:lstStyle>
            <a:lvl1pPr algn="ctr">
              <a:defRPr sz="6000"/>
            </a:lvl1pPr>
          </a:lstStyle>
          <a:p>
            <a:pPr/>
            <a:r>
              <a:t>Tools</a:t>
            </a:r>
          </a:p>
        </p:txBody>
      </p:sp>
      <p:pic>
        <p:nvPicPr>
          <p:cNvPr id="461" name="Image" descr="Image"/>
          <p:cNvPicPr>
            <a:picLocks noChangeAspect="1"/>
          </p:cNvPicPr>
          <p:nvPr/>
        </p:nvPicPr>
        <p:blipFill>
          <a:blip r:embed="rId2">
            <a:extLst/>
          </a:blip>
          <a:stretch>
            <a:fillRect/>
          </a:stretch>
        </p:blipFill>
        <p:spPr>
          <a:xfrm>
            <a:off x="1697608" y="2144944"/>
            <a:ext cx="8885684" cy="592379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ersonal background"/>
          <p:cNvSpPr txBox="1"/>
          <p:nvPr>
            <p:ph type="title"/>
          </p:nvPr>
        </p:nvSpPr>
        <p:spPr>
          <a:prstGeom prst="rect">
            <a:avLst/>
          </a:prstGeom>
        </p:spPr>
        <p:txBody>
          <a:bodyPr/>
          <a:lstStyle/>
          <a:p>
            <a:pPr/>
            <a:r>
              <a:t>Personal background</a:t>
            </a:r>
          </a:p>
        </p:txBody>
      </p:sp>
      <p:pic>
        <p:nvPicPr>
          <p:cNvPr id="242" name="Image" descr="Image"/>
          <p:cNvPicPr>
            <a:picLocks noChangeAspect="1"/>
          </p:cNvPicPr>
          <p:nvPr/>
        </p:nvPicPr>
        <p:blipFill>
          <a:blip r:embed="rId2">
            <a:extLst/>
          </a:blip>
          <a:stretch>
            <a:fillRect/>
          </a:stretch>
        </p:blipFill>
        <p:spPr>
          <a:xfrm>
            <a:off x="650327" y="2105133"/>
            <a:ext cx="6174875" cy="2853147"/>
          </a:xfrm>
          <a:prstGeom prst="rect">
            <a:avLst/>
          </a:prstGeom>
          <a:ln w="12700">
            <a:miter lim="400000"/>
          </a:ln>
        </p:spPr>
      </p:pic>
      <p:pic>
        <p:nvPicPr>
          <p:cNvPr id="243" name="Image" descr="Image"/>
          <p:cNvPicPr>
            <a:picLocks noChangeAspect="1"/>
          </p:cNvPicPr>
          <p:nvPr/>
        </p:nvPicPr>
        <p:blipFill>
          <a:blip r:embed="rId3">
            <a:extLst/>
          </a:blip>
          <a:stretch>
            <a:fillRect/>
          </a:stretch>
        </p:blipFill>
        <p:spPr>
          <a:xfrm>
            <a:off x="7462553" y="2583738"/>
            <a:ext cx="3398117" cy="2923961"/>
          </a:xfrm>
          <a:prstGeom prst="rect">
            <a:avLst/>
          </a:prstGeom>
          <a:ln w="12700">
            <a:miter lim="400000"/>
          </a:ln>
        </p:spPr>
      </p:pic>
      <p:pic>
        <p:nvPicPr>
          <p:cNvPr id="244" name="Image" descr="Image"/>
          <p:cNvPicPr>
            <a:picLocks noChangeAspect="1"/>
          </p:cNvPicPr>
          <p:nvPr/>
        </p:nvPicPr>
        <p:blipFill>
          <a:blip r:embed="rId4">
            <a:extLst/>
          </a:blip>
          <a:stretch>
            <a:fillRect/>
          </a:stretch>
        </p:blipFill>
        <p:spPr>
          <a:xfrm>
            <a:off x="7493537" y="5909544"/>
            <a:ext cx="4047351" cy="3168498"/>
          </a:xfrm>
          <a:prstGeom prst="rect">
            <a:avLst/>
          </a:prstGeom>
          <a:ln w="12700">
            <a:miter lim="400000"/>
          </a:ln>
        </p:spPr>
      </p:pic>
      <p:pic>
        <p:nvPicPr>
          <p:cNvPr id="245" name="Image" descr="Image"/>
          <p:cNvPicPr>
            <a:picLocks noChangeAspect="1"/>
          </p:cNvPicPr>
          <p:nvPr/>
        </p:nvPicPr>
        <p:blipFill>
          <a:blip r:embed="rId5">
            <a:extLst/>
          </a:blip>
          <a:stretch>
            <a:fillRect/>
          </a:stretch>
        </p:blipFill>
        <p:spPr>
          <a:xfrm>
            <a:off x="2913183" y="6475722"/>
            <a:ext cx="3086101" cy="2057401"/>
          </a:xfrm>
          <a:prstGeom prst="rect">
            <a:avLst/>
          </a:prstGeom>
          <a:ln w="12700">
            <a:miter lim="400000"/>
          </a:ln>
        </p:spPr>
      </p:pic>
      <p:pic>
        <p:nvPicPr>
          <p:cNvPr id="246" name="Image" descr="Image"/>
          <p:cNvPicPr>
            <a:picLocks noChangeAspect="1"/>
          </p:cNvPicPr>
          <p:nvPr/>
        </p:nvPicPr>
        <p:blipFill>
          <a:blip r:embed="rId6">
            <a:extLst/>
          </a:blip>
          <a:stretch>
            <a:fillRect/>
          </a:stretch>
        </p:blipFill>
        <p:spPr>
          <a:xfrm>
            <a:off x="478440" y="5088436"/>
            <a:ext cx="4811593" cy="1738383"/>
          </a:xfrm>
          <a:prstGeom prst="rect">
            <a:avLst/>
          </a:prstGeom>
          <a:ln w="12700">
            <a:miter lim="400000"/>
          </a:ln>
        </p:spPr>
      </p:pic>
      <p:pic>
        <p:nvPicPr>
          <p:cNvPr id="250" name="Connection Line" descr="Connection Line"/>
          <p:cNvPicPr>
            <a:picLocks noChangeAspect="0"/>
          </p:cNvPicPr>
          <p:nvPr/>
        </p:nvPicPr>
        <p:blipFill>
          <a:blip r:embed="rId7">
            <a:extLst/>
          </a:blip>
          <a:stretch>
            <a:fillRect/>
          </a:stretch>
        </p:blipFill>
        <p:spPr>
          <a:xfrm>
            <a:off x="4976644" y="2590635"/>
            <a:ext cx="2536710" cy="455870"/>
          </a:xfrm>
          <a:prstGeom prst="rect">
            <a:avLst/>
          </a:prstGeom>
        </p:spPr>
      </p:pic>
      <p:pic>
        <p:nvPicPr>
          <p:cNvPr id="252" name="Connection Line" descr="Connection Line"/>
          <p:cNvPicPr>
            <a:picLocks noChangeAspect="0"/>
          </p:cNvPicPr>
          <p:nvPr/>
        </p:nvPicPr>
        <p:blipFill>
          <a:blip r:embed="rId8">
            <a:extLst/>
          </a:blip>
          <a:stretch>
            <a:fillRect/>
          </a:stretch>
        </p:blipFill>
        <p:spPr>
          <a:xfrm>
            <a:off x="10654430" y="4666676"/>
            <a:ext cx="431034" cy="1293665"/>
          </a:xfrm>
          <a:prstGeom prst="rect">
            <a:avLst/>
          </a:prstGeom>
        </p:spPr>
      </p:pic>
      <p:pic>
        <p:nvPicPr>
          <p:cNvPr id="254" name="Connection Line" descr="Connection Line"/>
          <p:cNvPicPr>
            <a:picLocks noChangeAspect="0"/>
          </p:cNvPicPr>
          <p:nvPr/>
        </p:nvPicPr>
        <p:blipFill>
          <a:blip r:embed="rId9">
            <a:extLst/>
          </a:blip>
          <a:stretch>
            <a:fillRect/>
          </a:stretch>
        </p:blipFill>
        <p:spPr>
          <a:xfrm>
            <a:off x="4414022" y="8649145"/>
            <a:ext cx="3606712" cy="7723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3" name="droppedImage.png" descr="droppedImage.png"/>
          <p:cNvPicPr>
            <a:picLocks noChangeAspect="1"/>
          </p:cNvPicPr>
          <p:nvPr/>
        </p:nvPicPr>
        <p:blipFill>
          <a:blip r:embed="rId2">
            <a:extLst/>
          </a:blip>
          <a:stretch>
            <a:fillRect/>
          </a:stretch>
        </p:blipFill>
        <p:spPr>
          <a:xfrm>
            <a:off x="8498487" y="2565400"/>
            <a:ext cx="3860801" cy="1612900"/>
          </a:xfrm>
          <a:prstGeom prst="rect">
            <a:avLst/>
          </a:prstGeom>
          <a:ln w="12700">
            <a:miter lim="400000"/>
          </a:ln>
        </p:spPr>
      </p:pic>
      <p:pic>
        <p:nvPicPr>
          <p:cNvPr id="464" name="droppedImage.png" descr="droppedImage.png"/>
          <p:cNvPicPr>
            <a:picLocks noChangeAspect="1"/>
          </p:cNvPicPr>
          <p:nvPr/>
        </p:nvPicPr>
        <p:blipFill>
          <a:blip r:embed="rId3">
            <a:extLst/>
          </a:blip>
          <a:stretch>
            <a:fillRect/>
          </a:stretch>
        </p:blipFill>
        <p:spPr>
          <a:xfrm>
            <a:off x="8712200" y="4845050"/>
            <a:ext cx="4229100" cy="4229100"/>
          </a:xfrm>
          <a:prstGeom prst="rect">
            <a:avLst/>
          </a:prstGeom>
          <a:ln w="12700">
            <a:miter lim="400000"/>
          </a:ln>
        </p:spPr>
      </p:pic>
      <p:sp>
        <p:nvSpPr>
          <p:cNvPr id="465" name="Git &amp; GitHub"/>
          <p:cNvSpPr txBox="1"/>
          <p:nvPr>
            <p:ph type="title"/>
          </p:nvPr>
        </p:nvSpPr>
        <p:spPr>
          <a:prstGeom prst="rect">
            <a:avLst/>
          </a:prstGeom>
        </p:spPr>
        <p:txBody>
          <a:bodyPr/>
          <a:lstStyle/>
          <a:p>
            <a:pPr/>
            <a:r>
              <a:t>Git &amp; GitHub</a:t>
            </a:r>
          </a:p>
        </p:txBody>
      </p:sp>
      <p:sp>
        <p:nvSpPr>
          <p:cNvPr id="466" name="Step 1: install Git…"/>
          <p:cNvSpPr txBox="1"/>
          <p:nvPr>
            <p:ph type="body" idx="1"/>
          </p:nvPr>
        </p:nvSpPr>
        <p:spPr>
          <a:xfrm>
            <a:off x="571500" y="2324100"/>
            <a:ext cx="8267700" cy="6565900"/>
          </a:xfrm>
          <a:prstGeom prst="rect">
            <a:avLst/>
          </a:prstGeom>
        </p:spPr>
        <p:txBody>
          <a:bodyPr>
            <a:normAutofit fontScale="100000" lnSpcReduction="0"/>
          </a:bodyPr>
          <a:lstStyle/>
          <a:p>
            <a:pPr marL="261365" indent="-261365" defTabSz="572516">
              <a:spcBef>
                <a:spcPts val="2300"/>
              </a:spcBef>
              <a:defRPr b="1" sz="2548"/>
            </a:pPr>
            <a:r>
              <a:t>Step 1: install Git</a:t>
            </a:r>
          </a:p>
          <a:p>
            <a:pPr lvl="1" marL="696976" indent="-261365" defTabSz="572516">
              <a:spcBef>
                <a:spcPts val="2300"/>
              </a:spcBef>
              <a:defRPr sz="2548"/>
            </a:pPr>
            <a:r>
              <a:rPr u="sng">
                <a:hlinkClick r:id="rId4" invalidUrl="" action="" tgtFrame="" tooltip="" history="1" highlightClick="0" endSnd="0"/>
              </a:rPr>
              <a:t>http://git-scm.com/downloads</a:t>
            </a:r>
          </a:p>
          <a:p>
            <a:pPr lvl="1" marL="696976" indent="-261365" defTabSz="572516">
              <a:spcBef>
                <a:spcPts val="2300"/>
              </a:spcBef>
              <a:defRPr sz="2548"/>
            </a:pPr>
            <a:r>
              <a:rPr u="sng">
                <a:hlinkClick r:id="rId5" invalidUrl="" action="" tgtFrame="" tooltip="" history="1" highlightClick="0" endSnd="0"/>
              </a:rPr>
              <a:t>http://git-scm.com/book/en/Getting-Started-Installing-Git</a:t>
            </a:r>
          </a:p>
          <a:p>
            <a:pPr lvl="1" marL="696976" indent="-261365" defTabSz="572516">
              <a:spcBef>
                <a:spcPts val="2300"/>
              </a:spcBef>
              <a:defRPr sz="2548"/>
            </a:pPr>
            <a:r>
              <a:t>Check point: are you able to invoke the git command from the shell?</a:t>
            </a:r>
          </a:p>
          <a:p>
            <a:pPr marL="261365" indent="-261365" defTabSz="572516">
              <a:spcBef>
                <a:spcPts val="2300"/>
              </a:spcBef>
              <a:defRPr b="1" sz="2548"/>
            </a:pPr>
            <a:r>
              <a:t>Step 2: configure Git</a:t>
            </a:r>
          </a:p>
          <a:p>
            <a:pPr marL="261365" indent="-261365" defTabSz="572516">
              <a:spcBef>
                <a:spcPts val="2300"/>
              </a:spcBef>
              <a:defRPr sz="2548"/>
            </a:pPr>
            <a:r>
              <a:rPr u="sng">
                <a:hlinkClick r:id="rId6" invalidUrl="" action="" tgtFrame="" tooltip="" history="1" highlightClick="0" endSnd="0"/>
              </a:rPr>
              <a:t>https://help.github.com/articles/set-up-git</a:t>
            </a:r>
            <a:endParaRPr u="sng"/>
          </a:p>
          <a:p>
            <a:pPr marL="261365" indent="-261365" defTabSz="572516">
              <a:spcBef>
                <a:spcPts val="2300"/>
              </a:spcBef>
              <a:defRPr b="1" sz="2548"/>
            </a:pPr>
            <a:r>
              <a:t>Step 3: configure SSH</a:t>
            </a:r>
          </a:p>
          <a:p>
            <a:pPr lvl="1" marL="696976" indent="-261365" defTabSz="572516">
              <a:spcBef>
                <a:spcPts val="2300"/>
              </a:spcBef>
              <a:defRPr sz="2548"/>
            </a:pPr>
            <a:r>
              <a:rPr u="sng">
                <a:hlinkClick r:id="rId7" invalidUrl="" action="" tgtFrame="" tooltip="" history="1" highlightClick="0" endSnd="0"/>
              </a:rPr>
              <a:t>http://guides.beanstalkapp.com/version-control/git-on-windows.html#installing-ssh-keys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Using Git locally"/>
          <p:cNvSpPr txBox="1"/>
          <p:nvPr>
            <p:ph type="title"/>
          </p:nvPr>
        </p:nvSpPr>
        <p:spPr>
          <a:prstGeom prst="rect">
            <a:avLst/>
          </a:prstGeom>
        </p:spPr>
        <p:txBody>
          <a:bodyPr/>
          <a:lstStyle/>
          <a:p>
            <a:pPr/>
            <a:r>
              <a:t>Using Git locally</a:t>
            </a:r>
          </a:p>
        </p:txBody>
      </p:sp>
      <p:sp>
        <p:nvSpPr>
          <p:cNvPr id="469" name="You do not have to use a server: Git is already useful to manage versions of your files on your local machine.…"/>
          <p:cNvSpPr txBox="1"/>
          <p:nvPr>
            <p:ph type="body" sz="half" idx="1"/>
          </p:nvPr>
        </p:nvSpPr>
        <p:spPr>
          <a:xfrm>
            <a:off x="571500" y="5029200"/>
            <a:ext cx="11861800" cy="3860800"/>
          </a:xfrm>
          <a:prstGeom prst="rect">
            <a:avLst/>
          </a:prstGeom>
        </p:spPr>
        <p:txBody>
          <a:bodyPr/>
          <a:lstStyle/>
          <a:p>
            <a:pPr/>
            <a:r>
              <a:rPr b="1"/>
              <a:t>You do not </a:t>
            </a:r>
            <a:r>
              <a:rPr b="1" i="1"/>
              <a:t>have to</a:t>
            </a:r>
            <a:r>
              <a:rPr b="1"/>
              <a:t> use a server</a:t>
            </a:r>
            <a:r>
              <a:t>: Git is already useful to manage versions of your files on your local machine.</a:t>
            </a:r>
          </a:p>
          <a:p>
            <a:pPr/>
            <a:r>
              <a:t>The </a:t>
            </a:r>
            <a:r>
              <a:rPr b="1">
                <a:solidFill>
                  <a:srgbClr val="0042AA"/>
                </a:solidFill>
                <a:latin typeface="Consolas"/>
                <a:ea typeface="Consolas"/>
                <a:cs typeface="Consolas"/>
                <a:sym typeface="Consolas"/>
              </a:rPr>
              <a:t>git init</a:t>
            </a:r>
            <a:r>
              <a:rPr b="1"/>
              <a:t> command</a:t>
            </a:r>
            <a:r>
              <a:t> creates a </a:t>
            </a:r>
            <a:r>
              <a:rPr b="1"/>
              <a:t>local repository</a:t>
            </a:r>
            <a:r>
              <a:t>. If you look carefully, you will see </a:t>
            </a:r>
            <a:r>
              <a:rPr b="1"/>
              <a:t>a hidden </a:t>
            </a:r>
            <a:r>
              <a:rPr b="1">
                <a:solidFill>
                  <a:srgbClr val="0042AA"/>
                </a:solidFill>
                <a:latin typeface="Consolas"/>
                <a:ea typeface="Consolas"/>
                <a:cs typeface="Consolas"/>
                <a:sym typeface="Consolas"/>
              </a:rPr>
              <a:t>.git</a:t>
            </a:r>
            <a:r>
              <a:rPr b="1"/>
              <a:t> directory</a:t>
            </a:r>
            <a:r>
              <a:t>, where Git keeps all of his data.</a:t>
            </a:r>
          </a:p>
          <a:p>
            <a:pPr/>
            <a:r>
              <a:rPr b="1"/>
              <a:t>Important</a:t>
            </a:r>
            <a:r>
              <a:t>: your </a:t>
            </a:r>
            <a:r>
              <a:rPr b="1">
                <a:solidFill>
                  <a:srgbClr val="0042AA"/>
                </a:solidFill>
                <a:latin typeface="Consolas"/>
                <a:ea typeface="Consolas"/>
                <a:cs typeface="Consolas"/>
                <a:sym typeface="Consolas"/>
              </a:rPr>
              <a:t>my-project</a:t>
            </a:r>
            <a:r>
              <a:t> directory is your </a:t>
            </a:r>
            <a:r>
              <a:rPr b="1"/>
              <a:t>working directory</a:t>
            </a:r>
            <a:r>
              <a:t>. If you simply create files in it, they will not immediately be part of your repository! </a:t>
            </a:r>
          </a:p>
        </p:txBody>
      </p:sp>
      <p:sp>
        <p:nvSpPr>
          <p:cNvPr id="470" name="$ mkdir my-project…"/>
          <p:cNvSpPr txBox="1"/>
          <p:nvPr/>
        </p:nvSpPr>
        <p:spPr>
          <a:xfrm>
            <a:off x="643743" y="2160415"/>
            <a:ext cx="11717314" cy="2436467"/>
          </a:xfrm>
          <a:prstGeom prst="rect">
            <a:avLst/>
          </a:prstGeom>
          <a:solidFill>
            <a:srgbClr val="EBEBEB"/>
          </a:solidFill>
          <a:ln w="12700">
            <a:miter lim="400000"/>
          </a:ln>
          <a:extLst>
            <a:ext uri="{C572A759-6A51-4108-AA02-DFA0A04FC94B}">
              <ma14:wrappingTextBoxFlag xmlns:ma14="http://schemas.microsoft.com/office/mac/drawingml/2011/main" val="1"/>
            </a:ext>
          </a:extLst>
        </p:spPr>
        <p:txBody>
          <a:bodyPr lIns="190500" tIns="190500" rIns="190500" bIns="190500" anchor="b">
            <a:spAutoFit/>
          </a:bodyPr>
          <a:lstStyle/>
          <a:p>
            <a:pPr algn="l">
              <a:defRPr sz="3600">
                <a:latin typeface="Consolas"/>
                <a:ea typeface="Consolas"/>
                <a:cs typeface="Consolas"/>
                <a:sym typeface="Consolas"/>
              </a:defRPr>
            </a:pPr>
            <a:r>
              <a:t>$ mkdir my-project</a:t>
            </a:r>
          </a:p>
          <a:p>
            <a:pPr algn="l">
              <a:defRPr sz="3600">
                <a:latin typeface="Consolas"/>
                <a:ea typeface="Consolas"/>
                <a:cs typeface="Consolas"/>
                <a:sym typeface="Consolas"/>
              </a:defRPr>
            </a:pPr>
            <a:r>
              <a:t>$ cd my-project</a:t>
            </a:r>
          </a:p>
          <a:p>
            <a:pPr algn="l">
              <a:defRPr sz="3600">
                <a:latin typeface="Consolas"/>
                <a:ea typeface="Consolas"/>
                <a:cs typeface="Consolas"/>
                <a:sym typeface="Consolas"/>
              </a:defRPr>
            </a:pPr>
            <a:r>
              <a:t>$ git init</a:t>
            </a:r>
          </a:p>
          <a:p>
            <a:pPr algn="l">
              <a:defRPr sz="3600">
                <a:latin typeface="Consolas"/>
                <a:ea typeface="Consolas"/>
                <a:cs typeface="Consolas"/>
                <a:sym typeface="Consolas"/>
              </a:defRPr>
            </a:pPr>
            <a:r>
              <a:t>$ ls -al</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Using Git locally"/>
          <p:cNvSpPr txBox="1"/>
          <p:nvPr>
            <p:ph type="title"/>
          </p:nvPr>
        </p:nvSpPr>
        <p:spPr>
          <a:prstGeom prst="rect">
            <a:avLst/>
          </a:prstGeom>
        </p:spPr>
        <p:txBody>
          <a:bodyPr/>
          <a:lstStyle/>
          <a:p>
            <a:pPr/>
            <a:r>
              <a:t>Using Git locally</a:t>
            </a:r>
          </a:p>
        </p:txBody>
      </p:sp>
      <p:sp>
        <p:nvSpPr>
          <p:cNvPr id="473" name="$ echo &quot;text a&quot; &gt; a.txt…"/>
          <p:cNvSpPr txBox="1"/>
          <p:nvPr/>
        </p:nvSpPr>
        <p:spPr>
          <a:xfrm>
            <a:off x="355600" y="2146300"/>
            <a:ext cx="12293600" cy="2336800"/>
          </a:xfrm>
          <a:prstGeom prst="rect">
            <a:avLst/>
          </a:prstGeom>
          <a:solidFill>
            <a:srgbClr val="EBEBEB"/>
          </a:solidFill>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600">
                <a:latin typeface="Consolas"/>
                <a:ea typeface="Consolas"/>
                <a:cs typeface="Consolas"/>
                <a:sym typeface="Consolas"/>
              </a:defRPr>
            </a:pPr>
            <a:r>
              <a:t>$ echo "text a" &gt; a.txt</a:t>
            </a:r>
          </a:p>
          <a:p>
            <a:pPr algn="l">
              <a:defRPr sz="2600">
                <a:latin typeface="Consolas"/>
                <a:ea typeface="Consolas"/>
                <a:cs typeface="Consolas"/>
                <a:sym typeface="Consolas"/>
              </a:defRPr>
            </a:pPr>
            <a:r>
              <a:t>$ git status</a:t>
            </a:r>
          </a:p>
          <a:p>
            <a:pPr algn="l">
              <a:defRPr sz="2600">
                <a:latin typeface="Consolas"/>
                <a:ea typeface="Consolas"/>
                <a:cs typeface="Consolas"/>
                <a:sym typeface="Consolas"/>
              </a:defRPr>
            </a:pPr>
            <a:r>
              <a:t>$ git add a.txt</a:t>
            </a:r>
          </a:p>
          <a:p>
            <a:pPr algn="l">
              <a:defRPr sz="2600">
                <a:latin typeface="Consolas"/>
                <a:ea typeface="Consolas"/>
                <a:cs typeface="Consolas"/>
                <a:sym typeface="Consolas"/>
              </a:defRPr>
            </a:pPr>
            <a:r>
              <a:t>$ git commit -m “First version of a.txt”</a:t>
            </a:r>
          </a:p>
          <a:p>
            <a:pPr algn="l">
              <a:defRPr sz="2600">
                <a:latin typeface="Consolas"/>
                <a:ea typeface="Consolas"/>
                <a:cs typeface="Consolas"/>
                <a:sym typeface="Consolas"/>
              </a:defRPr>
            </a:pPr>
            <a:r>
              <a:t>$ echo “my mod on text a” &gt; a.txt</a:t>
            </a:r>
          </a:p>
          <a:p>
            <a:pPr algn="l">
              <a:defRPr sz="2600">
                <a:latin typeface="Consolas"/>
                <a:ea typeface="Consolas"/>
                <a:cs typeface="Consolas"/>
                <a:sym typeface="Consolas"/>
              </a:defRPr>
            </a:pPr>
            <a:r>
              <a:t>$ git status</a:t>
            </a:r>
          </a:p>
        </p:txBody>
      </p:sp>
      <p:sp>
        <p:nvSpPr>
          <p:cNvPr id="474" name="A commit is a snapshot of your repository. Git maintains a graph of commits and you can always recover the state of a particular commit.…"/>
          <p:cNvSpPr txBox="1"/>
          <p:nvPr>
            <p:ph type="body" idx="1"/>
          </p:nvPr>
        </p:nvSpPr>
        <p:spPr>
          <a:xfrm>
            <a:off x="571500" y="4635500"/>
            <a:ext cx="11861800" cy="4533900"/>
          </a:xfrm>
          <a:prstGeom prst="rect">
            <a:avLst/>
          </a:prstGeom>
        </p:spPr>
        <p:txBody>
          <a:bodyPr>
            <a:normAutofit fontScale="100000" lnSpcReduction="0"/>
          </a:bodyPr>
          <a:lstStyle/>
          <a:p>
            <a:pPr/>
            <a:r>
              <a:t>A </a:t>
            </a:r>
            <a:r>
              <a:rPr b="1"/>
              <a:t>commit</a:t>
            </a:r>
            <a:r>
              <a:t> is a </a:t>
            </a:r>
            <a:r>
              <a:rPr b="1"/>
              <a:t>snapshot</a:t>
            </a:r>
            <a:r>
              <a:t> of your repository. Git maintains a </a:t>
            </a:r>
            <a:r>
              <a:rPr b="1"/>
              <a:t>graph of commits</a:t>
            </a:r>
            <a:r>
              <a:t> and you can always </a:t>
            </a:r>
            <a:r>
              <a:rPr b="1"/>
              <a:t>recover the state</a:t>
            </a:r>
            <a:r>
              <a:t> of a particular commit.</a:t>
            </a:r>
          </a:p>
          <a:p>
            <a:pPr/>
            <a:r>
              <a:t>When </a:t>
            </a:r>
            <a:r>
              <a:rPr b="1"/>
              <a:t>you have modified files in your working directory</a:t>
            </a:r>
            <a:r>
              <a:t>, you need to specify which ones should be </a:t>
            </a:r>
            <a:r>
              <a:rPr b="1"/>
              <a:t>part of the next commit</a:t>
            </a:r>
            <a:r>
              <a:t>. </a:t>
            </a:r>
          </a:p>
          <a:p>
            <a:pPr/>
            <a:r>
              <a:t>You use the </a:t>
            </a:r>
            <a:r>
              <a:rPr b="1">
                <a:solidFill>
                  <a:srgbClr val="0042AA"/>
                </a:solidFill>
                <a:latin typeface="Consolas"/>
                <a:ea typeface="Consolas"/>
                <a:cs typeface="Consolas"/>
                <a:sym typeface="Consolas"/>
              </a:rPr>
              <a:t>git add</a:t>
            </a:r>
            <a:r>
              <a:t> command to add a file to the so-called </a:t>
            </a:r>
            <a:r>
              <a:rPr b="1"/>
              <a:t>staging area</a:t>
            </a:r>
            <a:r>
              <a:t>. It will be part of the next commit.</a:t>
            </a:r>
          </a:p>
          <a:p>
            <a:pPr/>
            <a:r>
              <a:t>You use the </a:t>
            </a:r>
            <a:r>
              <a:rPr b="1">
                <a:solidFill>
                  <a:srgbClr val="0042AA"/>
                </a:solidFill>
                <a:latin typeface="Consolas"/>
                <a:ea typeface="Consolas"/>
                <a:cs typeface="Consolas"/>
                <a:sym typeface="Consolas"/>
              </a:rPr>
              <a:t>git status</a:t>
            </a:r>
            <a:r>
              <a:t> command to </a:t>
            </a:r>
            <a:r>
              <a:rPr b="1"/>
              <a:t>check the content</a:t>
            </a:r>
            <a:r>
              <a:t> of your working directory and of your staging area.</a:t>
            </a:r>
          </a:p>
        </p:txBody>
      </p:sp>
      <p:sp>
        <p:nvSpPr>
          <p:cNvPr id="475" name="More info: http://git-scm.com/book/en/Git-Basics-Recording-Changes-to-the-Repository"/>
          <p:cNvSpPr txBox="1"/>
          <p:nvPr/>
        </p:nvSpPr>
        <p:spPr>
          <a:xfrm>
            <a:off x="876300" y="9144000"/>
            <a:ext cx="11620500" cy="44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More info</a:t>
            </a:r>
            <a:r>
              <a:t>: </a:t>
            </a:r>
            <a:r>
              <a:rPr u="sng">
                <a:hlinkClick r:id="rId2" invalidUrl="" action="" tgtFrame="" tooltip="" history="1" highlightClick="0" endSnd="0"/>
              </a:rPr>
              <a:t>http://git-scm.com/book/en/Git-Basics-Recording-Changes-to-the-Repository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Using Git locally"/>
          <p:cNvSpPr txBox="1"/>
          <p:nvPr>
            <p:ph type="title"/>
          </p:nvPr>
        </p:nvSpPr>
        <p:spPr>
          <a:prstGeom prst="rect">
            <a:avLst/>
          </a:prstGeom>
        </p:spPr>
        <p:txBody>
          <a:bodyPr/>
          <a:lstStyle/>
          <a:p>
            <a:pPr/>
            <a:r>
              <a:t>Using Git locally</a:t>
            </a:r>
          </a:p>
        </p:txBody>
      </p:sp>
      <p:sp>
        <p:nvSpPr>
          <p:cNvPr id="478" name="Git is a &quot;content-addressable file system&quot;…"/>
          <p:cNvSpPr txBox="1"/>
          <p:nvPr>
            <p:ph type="body" idx="1"/>
          </p:nvPr>
        </p:nvSpPr>
        <p:spPr>
          <a:prstGeom prst="rect">
            <a:avLst/>
          </a:prstGeom>
        </p:spPr>
        <p:txBody>
          <a:bodyPr/>
          <a:lstStyle/>
          <a:p>
            <a:pPr>
              <a:defRPr b="1"/>
            </a:pPr>
            <a:r>
              <a:t>Git is a "content-addressable file system"</a:t>
            </a:r>
          </a:p>
          <a:p>
            <a:pPr>
              <a:defRPr b="1"/>
            </a:pPr>
            <a:r>
              <a:t>Git uses a key-value store:</a:t>
            </a:r>
          </a:p>
          <a:p>
            <a:pPr lvl="1"/>
            <a:r>
              <a:t>When you store a file in a repo, git computes a SHA-1 hash of its content.</a:t>
            </a:r>
          </a:p>
          <a:p>
            <a:pPr lvl="1"/>
            <a:r>
              <a:t>The hash is used as a key to index the file in the store.</a:t>
            </a:r>
          </a:p>
          <a:p>
            <a:pPr lvl="1"/>
            <a:r>
              <a:t>For this reason, two files with exactly the same content are stored only once in the git repository.</a:t>
            </a:r>
          </a:p>
          <a:p>
            <a:pPr lvl="1">
              <a:defRPr b="1"/>
            </a:pPr>
            <a:r>
              <a:t>Go in the .git hidden directory, have a look at the ./objects directory and you will find this key-value store.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he Git Object Model"/>
          <p:cNvSpPr txBox="1"/>
          <p:nvPr>
            <p:ph type="title"/>
          </p:nvPr>
        </p:nvSpPr>
        <p:spPr>
          <a:prstGeom prst="rect">
            <a:avLst/>
          </a:prstGeom>
        </p:spPr>
        <p:txBody>
          <a:bodyPr/>
          <a:lstStyle/>
          <a:p>
            <a:pPr/>
            <a:r>
              <a:t>The Git Object Model</a:t>
            </a:r>
          </a:p>
        </p:txBody>
      </p:sp>
      <p:sp>
        <p:nvSpPr>
          <p:cNvPr id="481" name="BLOBs store files.…"/>
          <p:cNvSpPr txBox="1"/>
          <p:nvPr>
            <p:ph type="body" sz="half" idx="1"/>
          </p:nvPr>
        </p:nvSpPr>
        <p:spPr>
          <a:xfrm>
            <a:off x="571500" y="2324100"/>
            <a:ext cx="5069672" cy="6565900"/>
          </a:xfrm>
          <a:prstGeom prst="rect">
            <a:avLst/>
          </a:prstGeom>
        </p:spPr>
        <p:txBody>
          <a:bodyPr/>
          <a:lstStyle/>
          <a:p>
            <a:pPr>
              <a:defRPr sz="2200"/>
            </a:pPr>
            <a:r>
              <a:rPr b="1"/>
              <a:t>BLOBs</a:t>
            </a:r>
            <a:r>
              <a:t> store </a:t>
            </a:r>
            <a:r>
              <a:rPr b="1"/>
              <a:t>files</a:t>
            </a:r>
            <a:r>
              <a:t>. </a:t>
            </a:r>
          </a:p>
          <a:p>
            <a:pPr>
              <a:defRPr sz="2200"/>
            </a:pPr>
            <a:r>
              <a:rPr b="1"/>
              <a:t>Trees</a:t>
            </a:r>
            <a:r>
              <a:t> store </a:t>
            </a:r>
            <a:r>
              <a:rPr b="1"/>
              <a:t>directory structures</a:t>
            </a:r>
            <a:r>
              <a:t> in the file system. A tree has pointers to subtrees and BLOBs.</a:t>
            </a:r>
          </a:p>
          <a:p>
            <a:pPr>
              <a:defRPr sz="2200"/>
            </a:pPr>
            <a:r>
              <a:rPr b="1"/>
              <a:t>Commits</a:t>
            </a:r>
            <a:r>
              <a:t> identify snapshots in the history. </a:t>
            </a:r>
            <a:r>
              <a:rPr b="1"/>
              <a:t>Every commit points to a version of the top-level tree</a:t>
            </a:r>
            <a:r>
              <a:t>. A commit also stores metadata: author, parent, message, etc.</a:t>
            </a:r>
          </a:p>
          <a:p>
            <a:pPr>
              <a:defRPr sz="2200"/>
            </a:pPr>
            <a:r>
              <a:rPr b="1"/>
              <a:t>Annotated Tags</a:t>
            </a:r>
            <a:r>
              <a:t> (created with git tag -a) are used to mark releases.</a:t>
            </a:r>
          </a:p>
          <a:p>
            <a:pPr>
              <a:defRPr sz="2200"/>
            </a:pPr>
            <a:r>
              <a:t>Recommendation: do not use lightweight tags (created with git tag, without -a)</a:t>
            </a:r>
          </a:p>
        </p:txBody>
      </p:sp>
      <p:pic>
        <p:nvPicPr>
          <p:cNvPr id="482" name="Image" descr="Image"/>
          <p:cNvPicPr>
            <a:picLocks noChangeAspect="1"/>
          </p:cNvPicPr>
          <p:nvPr/>
        </p:nvPicPr>
        <p:blipFill>
          <a:blip r:embed="rId2">
            <a:extLst/>
          </a:blip>
          <a:stretch>
            <a:fillRect/>
          </a:stretch>
        </p:blipFill>
        <p:spPr>
          <a:xfrm>
            <a:off x="6019115" y="3016850"/>
            <a:ext cx="6353953" cy="5180400"/>
          </a:xfrm>
          <a:prstGeom prst="rect">
            <a:avLst/>
          </a:prstGeom>
          <a:ln w="12700">
            <a:miter lim="400000"/>
          </a:ln>
        </p:spPr>
      </p:pic>
      <p:sp>
        <p:nvSpPr>
          <p:cNvPr id="483"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i="1" sz="2400">
                <a:latin typeface="Helvetica"/>
                <a:ea typeface="Helvetica"/>
                <a:cs typeface="Helvetica"/>
                <a:sym typeface="Helvetica"/>
              </a:defRPr>
            </a:lvl1pPr>
          </a:lstStyle>
          <a:p>
            <a:pPr/>
            <a:r>
              <a:t>http://shafiulazam.com/gitbook/1_the_git_object_model.html</a:t>
            </a:r>
          </a:p>
        </p:txBody>
      </p:sp>
      <p:pic>
        <p:nvPicPr>
          <p:cNvPr id="484" name="Image" descr="Image"/>
          <p:cNvPicPr>
            <a:picLocks noChangeAspect="1"/>
          </p:cNvPicPr>
          <p:nvPr/>
        </p:nvPicPr>
        <p:blipFill>
          <a:blip r:embed="rId3">
            <a:extLst/>
          </a:blip>
          <a:stretch>
            <a:fillRect/>
          </a:stretch>
        </p:blipFill>
        <p:spPr>
          <a:xfrm>
            <a:off x="6081416" y="5525635"/>
            <a:ext cx="1567462" cy="162954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he Git history is a DAG structure"/>
          <p:cNvSpPr txBox="1"/>
          <p:nvPr>
            <p:ph type="title"/>
          </p:nvPr>
        </p:nvSpPr>
        <p:spPr>
          <a:prstGeom prst="rect">
            <a:avLst/>
          </a:prstGeom>
        </p:spPr>
        <p:txBody>
          <a:bodyPr/>
          <a:lstStyle/>
          <a:p>
            <a:pPr/>
            <a:r>
              <a:t>The Git history is a DAG structure</a:t>
            </a:r>
          </a:p>
        </p:txBody>
      </p:sp>
      <p:sp>
        <p:nvSpPr>
          <p:cNvPr id="487" name="A DAG is a Directed Acyclic Graph…"/>
          <p:cNvSpPr txBox="1"/>
          <p:nvPr>
            <p:ph type="body" idx="1"/>
          </p:nvPr>
        </p:nvSpPr>
        <p:spPr>
          <a:xfrm>
            <a:off x="571500" y="2324100"/>
            <a:ext cx="9209240" cy="7049238"/>
          </a:xfrm>
          <a:prstGeom prst="rect">
            <a:avLst/>
          </a:prstGeom>
        </p:spPr>
        <p:txBody>
          <a:bodyPr>
            <a:normAutofit fontScale="100000" lnSpcReduction="0"/>
          </a:bodyPr>
          <a:lstStyle/>
          <a:p>
            <a:pPr>
              <a:defRPr b="1" sz="2200"/>
            </a:pPr>
            <a:r>
              <a:t>A DAG is a Directed Acyclic Graph</a:t>
            </a:r>
          </a:p>
          <a:p>
            <a:pPr lvl="1">
              <a:defRPr sz="2200"/>
            </a:pPr>
            <a:r>
              <a:t>Except for the initial commit, every commit has a least one parent.</a:t>
            </a:r>
          </a:p>
          <a:p>
            <a:pPr lvl="1">
              <a:defRPr sz="2200"/>
            </a:pPr>
            <a:r>
              <a:t>Commits with more than one parent are "merge" commits.</a:t>
            </a:r>
          </a:p>
          <a:p>
            <a:pPr>
              <a:defRPr b="1" sz="2200"/>
            </a:pPr>
            <a:r>
              <a:t>In this example:</a:t>
            </a:r>
          </a:p>
          <a:p>
            <a:pPr lvl="1">
              <a:defRPr sz="2200"/>
            </a:pPr>
            <a:r>
              <a:t>C1 is the initial commit</a:t>
            </a:r>
          </a:p>
          <a:p>
            <a:pPr lvl="1">
              <a:defRPr sz="2200"/>
            </a:pPr>
            <a:r>
              <a:t>There are no merge commits</a:t>
            </a:r>
          </a:p>
          <a:p>
            <a:pPr lvl="1">
              <a:defRPr sz="2200"/>
            </a:pPr>
            <a:r>
              <a:t>master, server and client are branches</a:t>
            </a:r>
          </a:p>
          <a:p>
            <a:pPr lvl="1">
              <a:defRPr sz="2200"/>
            </a:pPr>
            <a:r>
              <a:t>The branches have never been merged</a:t>
            </a:r>
          </a:p>
          <a:p>
            <a:pPr lvl="1">
              <a:defRPr sz="2200"/>
            </a:pPr>
            <a:r>
              <a:t>The last commit on the client branch is C9</a:t>
            </a:r>
          </a:p>
          <a:p>
            <a:pPr>
              <a:defRPr sz="2200"/>
            </a:pPr>
            <a:r>
              <a:t>All branches have C1 and C2 as common ancestors</a:t>
            </a:r>
          </a:p>
        </p:txBody>
      </p:sp>
      <p:sp>
        <p:nvSpPr>
          <p:cNvPr id="488"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i="1" sz="2400">
                <a:latin typeface="Helvetica"/>
                <a:ea typeface="Helvetica"/>
                <a:cs typeface="Helvetica"/>
                <a:sym typeface="Helvetica"/>
              </a:defRPr>
            </a:lvl1pPr>
          </a:lstStyle>
          <a:p>
            <a:pPr/>
            <a:r>
              <a:t>http://shafiulazam.com/gitbook/1_the_git_object_model.html</a:t>
            </a:r>
          </a:p>
        </p:txBody>
      </p:sp>
      <p:pic>
        <p:nvPicPr>
          <p:cNvPr id="489" name="Image" descr="Image"/>
          <p:cNvPicPr>
            <a:picLocks noChangeAspect="1"/>
          </p:cNvPicPr>
          <p:nvPr/>
        </p:nvPicPr>
        <p:blipFill>
          <a:blip r:embed="rId2">
            <a:extLst/>
          </a:blip>
          <a:stretch>
            <a:fillRect/>
          </a:stretch>
        </p:blipFill>
        <p:spPr>
          <a:xfrm>
            <a:off x="6793093" y="3917646"/>
            <a:ext cx="5442947" cy="492042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1" name="Image" descr="Image"/>
          <p:cNvPicPr>
            <a:picLocks noChangeAspect="1"/>
          </p:cNvPicPr>
          <p:nvPr/>
        </p:nvPicPr>
        <p:blipFill>
          <a:blip r:embed="rId2">
            <a:extLst/>
          </a:blip>
          <a:stretch>
            <a:fillRect/>
          </a:stretch>
        </p:blipFill>
        <p:spPr>
          <a:xfrm>
            <a:off x="484521" y="890707"/>
            <a:ext cx="12035758" cy="7300000"/>
          </a:xfrm>
          <a:prstGeom prst="rect">
            <a:avLst/>
          </a:prstGeom>
          <a:ln w="12700">
            <a:miter lim="400000"/>
          </a:ln>
        </p:spPr>
      </p:pic>
      <p:sp>
        <p:nvSpPr>
          <p:cNvPr id="492" name="https://www.atlassian.com/git/tutorials/using-branches"/>
          <p:cNvSpPr txBox="1"/>
          <p:nvPr/>
        </p:nvSpPr>
        <p:spPr>
          <a:xfrm>
            <a:off x="1555648" y="8567177"/>
            <a:ext cx="98935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latin typeface="Helvetica Light"/>
                <a:ea typeface="Helvetica Light"/>
                <a:cs typeface="Helvetica Light"/>
                <a:sym typeface="Helvetica Light"/>
              </a:defRPr>
            </a:lvl1pPr>
          </a:lstStyle>
          <a:p>
            <a:pPr/>
            <a:r>
              <a:t>https://www.atlassian.com/git/tutorials/using-branches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4" name="Image" descr="Image"/>
          <p:cNvPicPr>
            <a:picLocks noChangeAspect="1"/>
          </p:cNvPicPr>
          <p:nvPr/>
        </p:nvPicPr>
        <p:blipFill>
          <a:blip r:embed="rId2">
            <a:extLst/>
          </a:blip>
          <a:stretch>
            <a:fillRect/>
          </a:stretch>
        </p:blipFill>
        <p:spPr>
          <a:xfrm>
            <a:off x="6793093" y="3917646"/>
            <a:ext cx="5442947" cy="4920425"/>
          </a:xfrm>
          <a:prstGeom prst="rect">
            <a:avLst/>
          </a:prstGeom>
          <a:ln w="12700">
            <a:miter lim="400000"/>
          </a:ln>
        </p:spPr>
      </p:pic>
      <p:sp>
        <p:nvSpPr>
          <p:cNvPr id="495" name="Git branches are only pointers"/>
          <p:cNvSpPr txBox="1"/>
          <p:nvPr>
            <p:ph type="title"/>
          </p:nvPr>
        </p:nvSpPr>
        <p:spPr>
          <a:prstGeom prst="rect">
            <a:avLst/>
          </a:prstGeom>
        </p:spPr>
        <p:txBody>
          <a:bodyPr/>
          <a:lstStyle/>
          <a:p>
            <a:pPr/>
            <a:r>
              <a:t>Git branches are only </a:t>
            </a:r>
            <a:r>
              <a:rPr u="sng"/>
              <a:t>pointers</a:t>
            </a:r>
          </a:p>
        </p:txBody>
      </p:sp>
      <p:sp>
        <p:nvSpPr>
          <p:cNvPr id="496" name="Branches are stored in files located in the .git/refs/heads directory.…"/>
          <p:cNvSpPr txBox="1"/>
          <p:nvPr>
            <p:ph type="body" sz="half" idx="1"/>
          </p:nvPr>
        </p:nvSpPr>
        <p:spPr>
          <a:xfrm>
            <a:off x="571500" y="2324100"/>
            <a:ext cx="6490650" cy="7049238"/>
          </a:xfrm>
          <a:prstGeom prst="rect">
            <a:avLst/>
          </a:prstGeom>
        </p:spPr>
        <p:txBody>
          <a:bodyPr>
            <a:normAutofit fontScale="100000" lnSpcReduction="0"/>
          </a:bodyPr>
          <a:lstStyle/>
          <a:p>
            <a:pPr>
              <a:defRPr sz="2200"/>
            </a:pPr>
            <a:r>
              <a:t>Branches are stored in files located in the </a:t>
            </a:r>
            <a:r>
              <a:rPr b="1"/>
              <a:t>.git/refs/heads</a:t>
            </a:r>
            <a:r>
              <a:t> directory. </a:t>
            </a:r>
          </a:p>
          <a:p>
            <a:pPr>
              <a:defRPr b="1" sz="2200"/>
            </a:pPr>
            <a:r>
              <a:t>Each branch is stored in a file, which only contains the hash of a commit.</a:t>
            </a:r>
          </a:p>
          <a:p>
            <a:pPr>
              <a:defRPr b="1" sz="2200"/>
            </a:pPr>
            <a:r>
              <a:t>What is HEAD?</a:t>
            </a:r>
          </a:p>
          <a:p>
            <a:pPr lvl="1">
              <a:defRPr sz="2200"/>
            </a:pPr>
            <a:r>
              <a:t>HEAD means "the tip of the current branch" (last commit of the current branch)</a:t>
            </a:r>
          </a:p>
          <a:p>
            <a:pPr lvl="1">
              <a:defRPr sz="2200"/>
            </a:pPr>
            <a:r>
              <a:t>When you checkout a branch, HEAD is the name of this branch.</a:t>
            </a:r>
          </a:p>
          <a:p>
            <a:pPr>
              <a:defRPr b="1" sz="2200"/>
            </a:pPr>
            <a:r>
              <a:t>What is HEAD^n?</a:t>
            </a:r>
          </a:p>
          <a:p>
            <a:pPr lvl="1">
              <a:defRPr sz="2200"/>
            </a:pPr>
            <a:r>
              <a:t>It is a reference to the nth parent of HEAD</a:t>
            </a:r>
          </a:p>
          <a:p>
            <a:pPr lvl="1">
              <a:defRPr sz="2200"/>
            </a:pPr>
            <a:r>
              <a:t>HEAD^1 means the parent of the last commit</a:t>
            </a:r>
          </a:p>
          <a:p>
            <a:pPr lvl="1">
              <a:defRPr sz="2200"/>
            </a:pPr>
            <a:r>
              <a:t>HEAD^2 means its grand-parent</a:t>
            </a:r>
          </a:p>
        </p:txBody>
      </p:sp>
      <p:sp>
        <p:nvSpPr>
          <p:cNvPr id="497"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i="1" sz="2400">
                <a:latin typeface="Helvetica"/>
                <a:ea typeface="Helvetica"/>
                <a:cs typeface="Helvetica"/>
                <a:sym typeface="Helvetica"/>
              </a:defRPr>
            </a:lvl1pPr>
          </a:lstStyle>
          <a:p>
            <a:pPr/>
            <a:r>
              <a:t>http://shafiulazam.com/gitbook/1_the_git_object_model.html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Git &amp; Remote Repositories"/>
          <p:cNvSpPr txBox="1"/>
          <p:nvPr>
            <p:ph type="title"/>
          </p:nvPr>
        </p:nvSpPr>
        <p:spPr>
          <a:prstGeom prst="rect">
            <a:avLst/>
          </a:prstGeom>
        </p:spPr>
        <p:txBody>
          <a:bodyPr/>
          <a:lstStyle/>
          <a:p>
            <a:pPr/>
            <a:r>
              <a:t>Git &amp; Remote Repositories</a:t>
            </a:r>
          </a:p>
        </p:txBody>
      </p:sp>
      <p:sp>
        <p:nvSpPr>
          <p:cNvPr id="500" name="Source: http://illustrated-git.readthedocs.org/en/latest/"/>
          <p:cNvSpPr txBox="1"/>
          <p:nvPr/>
        </p:nvSpPr>
        <p:spPr>
          <a:xfrm>
            <a:off x="4493387" y="5880100"/>
            <a:ext cx="8267701" cy="44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2" invalidUrl="" action="" tgtFrame="" tooltip="" history="1" highlightClick="0" endSnd="0"/>
              </a:rPr>
              <a:t>http://illustrated-git.readthedocs.org/en/latest/</a:t>
            </a:r>
          </a:p>
        </p:txBody>
      </p:sp>
      <p:pic>
        <p:nvPicPr>
          <p:cNvPr id="501" name="droppedImage.png" descr="droppedImage.png"/>
          <p:cNvPicPr>
            <a:picLocks noChangeAspect="1"/>
          </p:cNvPicPr>
          <p:nvPr/>
        </p:nvPicPr>
        <p:blipFill>
          <a:blip r:embed="rId3">
            <a:extLst/>
          </a:blip>
          <a:stretch>
            <a:fillRect/>
          </a:stretch>
        </p:blipFill>
        <p:spPr>
          <a:xfrm>
            <a:off x="825500" y="2159000"/>
            <a:ext cx="11353800" cy="3293765"/>
          </a:xfrm>
          <a:prstGeom prst="rect">
            <a:avLst/>
          </a:prstGeom>
          <a:ln w="12700">
            <a:miter lim="400000"/>
          </a:ln>
        </p:spPr>
      </p:pic>
      <p:sp>
        <p:nvSpPr>
          <p:cNvPr id="502" name="Source: http://bramus.github.io/ws2-sws-course-materials/xx.git.html#/4/1"/>
          <p:cNvSpPr txBox="1"/>
          <p:nvPr/>
        </p:nvSpPr>
        <p:spPr>
          <a:xfrm>
            <a:off x="3352800" y="9156700"/>
            <a:ext cx="9436100" cy="44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4" invalidUrl="" action="" tgtFrame="" tooltip="" history="1" highlightClick="0" endSnd="0"/>
              </a:rPr>
              <a:t>http://bramus.github.io/ws2-sws-course-materials/xx.git.html#/4/1</a:t>
            </a:r>
          </a:p>
        </p:txBody>
      </p:sp>
      <p:pic>
        <p:nvPicPr>
          <p:cNvPr id="503" name="droppedImage.png" descr="droppedImage.png"/>
          <p:cNvPicPr>
            <a:picLocks noChangeAspect="1"/>
          </p:cNvPicPr>
          <p:nvPr/>
        </p:nvPicPr>
        <p:blipFill>
          <a:blip r:embed="rId5">
            <a:extLst/>
          </a:blip>
          <a:stretch>
            <a:fillRect/>
          </a:stretch>
        </p:blipFill>
        <p:spPr>
          <a:xfrm>
            <a:off x="1098550" y="6985000"/>
            <a:ext cx="10985500" cy="20447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ersonal background"/>
          <p:cNvSpPr txBox="1"/>
          <p:nvPr>
            <p:ph type="title"/>
          </p:nvPr>
        </p:nvSpPr>
        <p:spPr>
          <a:prstGeom prst="rect">
            <a:avLst/>
          </a:prstGeom>
        </p:spPr>
        <p:txBody>
          <a:bodyPr/>
          <a:lstStyle/>
          <a:p>
            <a:pPr/>
            <a:r>
              <a:t>Personal background</a:t>
            </a:r>
          </a:p>
        </p:txBody>
      </p:sp>
      <p:pic>
        <p:nvPicPr>
          <p:cNvPr id="258" name="Image" descr="Image"/>
          <p:cNvPicPr>
            <a:picLocks noChangeAspect="1"/>
          </p:cNvPicPr>
          <p:nvPr/>
        </p:nvPicPr>
        <p:blipFill>
          <a:blip r:embed="rId2">
            <a:extLst/>
          </a:blip>
          <a:stretch>
            <a:fillRect/>
          </a:stretch>
        </p:blipFill>
        <p:spPr>
          <a:xfrm>
            <a:off x="372146" y="2209926"/>
            <a:ext cx="3710254" cy="3710255"/>
          </a:xfrm>
          <a:prstGeom prst="rect">
            <a:avLst/>
          </a:prstGeom>
          <a:ln w="12700">
            <a:miter lim="400000"/>
          </a:ln>
        </p:spPr>
      </p:pic>
      <p:pic>
        <p:nvPicPr>
          <p:cNvPr id="259" name="Image" descr="Image"/>
          <p:cNvPicPr>
            <a:picLocks noChangeAspect="1"/>
          </p:cNvPicPr>
          <p:nvPr/>
        </p:nvPicPr>
        <p:blipFill>
          <a:blip r:embed="rId3">
            <a:extLst/>
          </a:blip>
          <a:stretch>
            <a:fillRect/>
          </a:stretch>
        </p:blipFill>
        <p:spPr>
          <a:xfrm>
            <a:off x="2404994" y="5725984"/>
            <a:ext cx="3923757" cy="3463884"/>
          </a:xfrm>
          <a:prstGeom prst="rect">
            <a:avLst/>
          </a:prstGeom>
          <a:ln w="12700">
            <a:miter lim="400000"/>
          </a:ln>
        </p:spPr>
      </p:pic>
      <p:pic>
        <p:nvPicPr>
          <p:cNvPr id="260" name="Image" descr="Image"/>
          <p:cNvPicPr>
            <a:picLocks noChangeAspect="1"/>
          </p:cNvPicPr>
          <p:nvPr/>
        </p:nvPicPr>
        <p:blipFill>
          <a:blip r:embed="rId4">
            <a:extLst/>
          </a:blip>
          <a:stretch>
            <a:fillRect/>
          </a:stretch>
        </p:blipFill>
        <p:spPr>
          <a:xfrm>
            <a:off x="5989453" y="2209926"/>
            <a:ext cx="4434284" cy="2277769"/>
          </a:xfrm>
          <a:prstGeom prst="rect">
            <a:avLst/>
          </a:prstGeom>
          <a:ln w="12700">
            <a:miter lim="400000"/>
          </a:ln>
        </p:spPr>
      </p:pic>
      <p:pic>
        <p:nvPicPr>
          <p:cNvPr id="261" name="Image" descr="Image"/>
          <p:cNvPicPr>
            <a:picLocks noChangeAspect="1"/>
          </p:cNvPicPr>
          <p:nvPr/>
        </p:nvPicPr>
        <p:blipFill>
          <a:blip r:embed="rId5">
            <a:extLst/>
          </a:blip>
          <a:stretch>
            <a:fillRect/>
          </a:stretch>
        </p:blipFill>
        <p:spPr>
          <a:xfrm>
            <a:off x="6554431" y="4970421"/>
            <a:ext cx="5707707" cy="384497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amp;D at HEIG-VD"/>
          <p:cNvSpPr txBox="1"/>
          <p:nvPr>
            <p:ph type="title"/>
          </p:nvPr>
        </p:nvSpPr>
        <p:spPr>
          <a:prstGeom prst="rect">
            <a:avLst/>
          </a:prstGeom>
        </p:spPr>
        <p:txBody>
          <a:bodyPr/>
          <a:lstStyle/>
          <a:p>
            <a:pPr/>
            <a:r>
              <a:t>R&amp;D at HEIG-VD</a:t>
            </a:r>
          </a:p>
        </p:txBody>
      </p:sp>
      <p:pic>
        <p:nvPicPr>
          <p:cNvPr id="264" name="Image" descr="Image"/>
          <p:cNvPicPr>
            <a:picLocks noChangeAspect="1"/>
          </p:cNvPicPr>
          <p:nvPr/>
        </p:nvPicPr>
        <p:blipFill>
          <a:blip r:embed="rId2">
            <a:extLst/>
          </a:blip>
          <a:stretch>
            <a:fillRect/>
          </a:stretch>
        </p:blipFill>
        <p:spPr>
          <a:xfrm>
            <a:off x="1614739" y="2661669"/>
            <a:ext cx="6330393" cy="6239700"/>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9535931" y="2410884"/>
            <a:ext cx="2654301" cy="3429001"/>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6548351" y="2448984"/>
            <a:ext cx="2628901" cy="3352801"/>
          </a:xfrm>
          <a:prstGeom prst="rect">
            <a:avLst/>
          </a:prstGeom>
          <a:ln w="12700">
            <a:miter lim="400000"/>
          </a:ln>
        </p:spPr>
      </p:pic>
      <p:pic>
        <p:nvPicPr>
          <p:cNvPr id="267" name="Image" descr="Image"/>
          <p:cNvPicPr>
            <a:picLocks noChangeAspect="1"/>
          </p:cNvPicPr>
          <p:nvPr/>
        </p:nvPicPr>
        <p:blipFill>
          <a:blip r:embed="rId5">
            <a:extLst/>
          </a:blip>
          <a:stretch>
            <a:fillRect/>
          </a:stretch>
        </p:blipFill>
        <p:spPr>
          <a:xfrm>
            <a:off x="9548631" y="5901892"/>
            <a:ext cx="2628901" cy="3352801"/>
          </a:xfrm>
          <a:prstGeom prst="rect">
            <a:avLst/>
          </a:prstGeom>
          <a:ln w="12700">
            <a:miter lim="400000"/>
          </a:ln>
        </p:spPr>
      </p:pic>
      <p:pic>
        <p:nvPicPr>
          <p:cNvPr id="268" name="Image" descr="Image"/>
          <p:cNvPicPr>
            <a:picLocks noChangeAspect="1"/>
          </p:cNvPicPr>
          <p:nvPr/>
        </p:nvPicPr>
        <p:blipFill>
          <a:blip r:embed="rId6">
            <a:extLst/>
          </a:blip>
          <a:stretch>
            <a:fillRect/>
          </a:stretch>
        </p:blipFill>
        <p:spPr>
          <a:xfrm>
            <a:off x="6535651" y="5889192"/>
            <a:ext cx="2654301" cy="33782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tartups"/>
          <p:cNvSpPr txBox="1"/>
          <p:nvPr>
            <p:ph type="title"/>
          </p:nvPr>
        </p:nvSpPr>
        <p:spPr>
          <a:prstGeom prst="rect">
            <a:avLst/>
          </a:prstGeom>
        </p:spPr>
        <p:txBody>
          <a:bodyPr/>
          <a:lstStyle/>
          <a:p>
            <a:pPr/>
            <a:r>
              <a:t>Startups</a:t>
            </a:r>
          </a:p>
        </p:txBody>
      </p:sp>
      <p:pic>
        <p:nvPicPr>
          <p:cNvPr id="271" name="Image" descr="Image"/>
          <p:cNvPicPr>
            <a:picLocks noChangeAspect="1"/>
          </p:cNvPicPr>
          <p:nvPr/>
        </p:nvPicPr>
        <p:blipFill>
          <a:blip r:embed="rId2">
            <a:extLst/>
          </a:blip>
          <a:stretch>
            <a:fillRect/>
          </a:stretch>
        </p:blipFill>
        <p:spPr>
          <a:xfrm>
            <a:off x="1457168" y="2381348"/>
            <a:ext cx="2844801" cy="1219201"/>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5013533" y="2497738"/>
            <a:ext cx="2844801" cy="1219201"/>
          </a:xfrm>
          <a:prstGeom prst="rect">
            <a:avLst/>
          </a:prstGeom>
          <a:ln w="12700">
            <a:miter lim="400000"/>
          </a:ln>
        </p:spPr>
      </p:pic>
      <p:pic>
        <p:nvPicPr>
          <p:cNvPr id="273" name="Image" descr="Image"/>
          <p:cNvPicPr>
            <a:picLocks noChangeAspect="1"/>
          </p:cNvPicPr>
          <p:nvPr/>
        </p:nvPicPr>
        <p:blipFill>
          <a:blip r:embed="rId4">
            <a:extLst/>
          </a:blip>
          <a:stretch>
            <a:fillRect/>
          </a:stretch>
        </p:blipFill>
        <p:spPr>
          <a:xfrm>
            <a:off x="8569899" y="2491388"/>
            <a:ext cx="2844801" cy="1231901"/>
          </a:xfrm>
          <a:prstGeom prst="rect">
            <a:avLst/>
          </a:prstGeom>
          <a:ln w="12700">
            <a:miter lim="400000"/>
          </a:ln>
        </p:spPr>
      </p:pic>
      <p:pic>
        <p:nvPicPr>
          <p:cNvPr id="274" name="Image" descr="Image"/>
          <p:cNvPicPr>
            <a:picLocks noChangeAspect="1"/>
          </p:cNvPicPr>
          <p:nvPr/>
        </p:nvPicPr>
        <p:blipFill>
          <a:blip r:embed="rId5">
            <a:extLst/>
          </a:blip>
          <a:stretch>
            <a:fillRect/>
          </a:stretch>
        </p:blipFill>
        <p:spPr>
          <a:xfrm>
            <a:off x="5336840" y="4361135"/>
            <a:ext cx="2844801" cy="1219201"/>
          </a:xfrm>
          <a:prstGeom prst="rect">
            <a:avLst/>
          </a:prstGeom>
          <a:ln w="12700">
            <a:miter lim="400000"/>
          </a:ln>
        </p:spPr>
      </p:pic>
      <p:pic>
        <p:nvPicPr>
          <p:cNvPr id="275" name="Image" descr="Image"/>
          <p:cNvPicPr>
            <a:picLocks noChangeAspect="1"/>
          </p:cNvPicPr>
          <p:nvPr/>
        </p:nvPicPr>
        <p:blipFill>
          <a:blip r:embed="rId6">
            <a:extLst/>
          </a:blip>
          <a:stretch>
            <a:fillRect/>
          </a:stretch>
        </p:blipFill>
        <p:spPr>
          <a:xfrm>
            <a:off x="8271867" y="4527084"/>
            <a:ext cx="3440865" cy="1171812"/>
          </a:xfrm>
          <a:prstGeom prst="rect">
            <a:avLst/>
          </a:prstGeom>
          <a:ln w="12700">
            <a:miter lim="400000"/>
          </a:ln>
        </p:spPr>
      </p:pic>
      <p:pic>
        <p:nvPicPr>
          <p:cNvPr id="276" name="Image" descr="Image"/>
          <p:cNvPicPr>
            <a:picLocks noChangeAspect="1"/>
          </p:cNvPicPr>
          <p:nvPr/>
        </p:nvPicPr>
        <p:blipFill>
          <a:blip r:embed="rId7">
            <a:extLst/>
          </a:blip>
          <a:stretch>
            <a:fillRect/>
          </a:stretch>
        </p:blipFill>
        <p:spPr>
          <a:xfrm>
            <a:off x="1292068" y="4763739"/>
            <a:ext cx="3175001" cy="698501"/>
          </a:xfrm>
          <a:prstGeom prst="rect">
            <a:avLst/>
          </a:prstGeom>
          <a:ln w="12700">
            <a:miter lim="400000"/>
          </a:ln>
        </p:spPr>
      </p:pic>
      <p:pic>
        <p:nvPicPr>
          <p:cNvPr id="277" name="Image" descr="Image"/>
          <p:cNvPicPr>
            <a:picLocks noChangeAspect="1"/>
          </p:cNvPicPr>
          <p:nvPr/>
        </p:nvPicPr>
        <p:blipFill>
          <a:blip r:embed="rId8">
            <a:extLst/>
          </a:blip>
          <a:stretch>
            <a:fillRect/>
          </a:stretch>
        </p:blipFill>
        <p:spPr>
          <a:xfrm>
            <a:off x="5436315" y="6244756"/>
            <a:ext cx="1270001" cy="1358901"/>
          </a:xfrm>
          <a:prstGeom prst="rect">
            <a:avLst/>
          </a:prstGeom>
          <a:ln w="12700">
            <a:miter lim="400000"/>
          </a:ln>
        </p:spPr>
      </p:pic>
      <p:pic>
        <p:nvPicPr>
          <p:cNvPr id="278" name="Image" descr="Image"/>
          <p:cNvPicPr>
            <a:picLocks noChangeAspect="1"/>
          </p:cNvPicPr>
          <p:nvPr/>
        </p:nvPicPr>
        <p:blipFill>
          <a:blip r:embed="rId9">
            <a:extLst/>
          </a:blip>
          <a:stretch>
            <a:fillRect/>
          </a:stretch>
        </p:blipFill>
        <p:spPr>
          <a:xfrm>
            <a:off x="1457168" y="5963578"/>
            <a:ext cx="2844801" cy="1219201"/>
          </a:xfrm>
          <a:prstGeom prst="rect">
            <a:avLst/>
          </a:prstGeom>
          <a:ln w="12700">
            <a:miter lim="400000"/>
          </a:ln>
        </p:spPr>
      </p:pic>
      <p:pic>
        <p:nvPicPr>
          <p:cNvPr id="279" name="Image" descr="Image"/>
          <p:cNvPicPr>
            <a:picLocks noChangeAspect="1"/>
          </p:cNvPicPr>
          <p:nvPr/>
        </p:nvPicPr>
        <p:blipFill>
          <a:blip r:embed="rId10">
            <a:extLst/>
          </a:blip>
          <a:stretch>
            <a:fillRect/>
          </a:stretch>
        </p:blipFill>
        <p:spPr>
          <a:xfrm>
            <a:off x="8569899" y="5963578"/>
            <a:ext cx="2844801" cy="1219201"/>
          </a:xfrm>
          <a:prstGeom prst="rect">
            <a:avLst/>
          </a:prstGeom>
          <a:ln w="12700">
            <a:miter lim="400000"/>
          </a:ln>
        </p:spPr>
      </p:pic>
      <p:pic>
        <p:nvPicPr>
          <p:cNvPr id="280" name="Image" descr="Image"/>
          <p:cNvPicPr>
            <a:picLocks noChangeAspect="1"/>
          </p:cNvPicPr>
          <p:nvPr/>
        </p:nvPicPr>
        <p:blipFill>
          <a:blip r:embed="rId11">
            <a:extLst/>
          </a:blip>
          <a:stretch>
            <a:fillRect/>
          </a:stretch>
        </p:blipFill>
        <p:spPr>
          <a:xfrm>
            <a:off x="1423051" y="8277146"/>
            <a:ext cx="2913034" cy="568306"/>
          </a:xfrm>
          <a:prstGeom prst="rect">
            <a:avLst/>
          </a:prstGeom>
          <a:ln w="12700">
            <a:miter lim="400000"/>
          </a:ln>
        </p:spPr>
      </p:pic>
      <p:pic>
        <p:nvPicPr>
          <p:cNvPr id="281" name="Image" descr="Image"/>
          <p:cNvPicPr>
            <a:picLocks noChangeAspect="1"/>
          </p:cNvPicPr>
          <p:nvPr/>
        </p:nvPicPr>
        <p:blipFill>
          <a:blip r:embed="rId12">
            <a:extLst/>
          </a:blip>
          <a:stretch>
            <a:fillRect/>
          </a:stretch>
        </p:blipFill>
        <p:spPr>
          <a:xfrm>
            <a:off x="8536698" y="7455140"/>
            <a:ext cx="2662236" cy="221231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Why do we do applied research?"/>
          <p:cNvSpPr txBox="1"/>
          <p:nvPr>
            <p:ph type="title"/>
          </p:nvPr>
        </p:nvSpPr>
        <p:spPr>
          <a:prstGeom prst="rect">
            <a:avLst/>
          </a:prstGeom>
        </p:spPr>
        <p:txBody>
          <a:bodyPr/>
          <a:lstStyle/>
          <a:p>
            <a:pPr/>
            <a:r>
              <a:t>Why do we do applied research?</a:t>
            </a:r>
          </a:p>
        </p:txBody>
      </p:sp>
      <p:pic>
        <p:nvPicPr>
          <p:cNvPr id="284" name="Image" descr="Image"/>
          <p:cNvPicPr>
            <a:picLocks noChangeAspect="1"/>
          </p:cNvPicPr>
          <p:nvPr/>
        </p:nvPicPr>
        <p:blipFill>
          <a:blip r:embed="rId2">
            <a:extLst/>
          </a:blip>
          <a:stretch>
            <a:fillRect/>
          </a:stretch>
        </p:blipFill>
        <p:spPr>
          <a:xfrm>
            <a:off x="7691856" y="6150238"/>
            <a:ext cx="4092240" cy="2867121"/>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1054764" y="6150238"/>
            <a:ext cx="3991197" cy="2069511"/>
          </a:xfrm>
          <a:prstGeom prst="rect">
            <a:avLst/>
          </a:prstGeom>
          <a:ln w="12700">
            <a:miter lim="400000"/>
          </a:ln>
        </p:spPr>
      </p:pic>
      <p:pic>
        <p:nvPicPr>
          <p:cNvPr id="286" name="Image" descr="Image"/>
          <p:cNvPicPr>
            <a:picLocks noChangeAspect="1"/>
          </p:cNvPicPr>
          <p:nvPr/>
        </p:nvPicPr>
        <p:blipFill>
          <a:blip r:embed="rId4">
            <a:extLst/>
          </a:blip>
          <a:stretch>
            <a:fillRect/>
          </a:stretch>
        </p:blipFill>
        <p:spPr>
          <a:xfrm>
            <a:off x="4271331" y="2490723"/>
            <a:ext cx="3927985" cy="2896889"/>
          </a:xfrm>
          <a:prstGeom prst="rect">
            <a:avLst/>
          </a:prstGeom>
          <a:ln w="12700">
            <a:miter lim="400000"/>
          </a:ln>
        </p:spPr>
      </p:pic>
      <p:pic>
        <p:nvPicPr>
          <p:cNvPr id="290" name="Connection Line" descr="Connection Line"/>
          <p:cNvPicPr>
            <a:picLocks noChangeAspect="0"/>
          </p:cNvPicPr>
          <p:nvPr/>
        </p:nvPicPr>
        <p:blipFill>
          <a:blip r:embed="rId5">
            <a:extLst/>
          </a:blip>
          <a:stretch>
            <a:fillRect/>
          </a:stretch>
        </p:blipFill>
        <p:spPr>
          <a:xfrm>
            <a:off x="1713027" y="3441184"/>
            <a:ext cx="2353617" cy="2356079"/>
          </a:xfrm>
          <a:prstGeom prst="rect">
            <a:avLst/>
          </a:prstGeom>
        </p:spPr>
      </p:pic>
      <p:pic>
        <p:nvPicPr>
          <p:cNvPr id="292" name="Connection Line" descr="Connection Line"/>
          <p:cNvPicPr>
            <a:picLocks noChangeAspect="0"/>
          </p:cNvPicPr>
          <p:nvPr/>
        </p:nvPicPr>
        <p:blipFill>
          <a:blip r:embed="rId6">
            <a:extLst/>
          </a:blip>
          <a:stretch>
            <a:fillRect/>
          </a:stretch>
        </p:blipFill>
        <p:spPr>
          <a:xfrm>
            <a:off x="8611606" y="2756414"/>
            <a:ext cx="2130456" cy="3137097"/>
          </a:xfrm>
          <a:prstGeom prst="rect">
            <a:avLst/>
          </a:prstGeom>
        </p:spPr>
      </p:pic>
      <p:pic>
        <p:nvPicPr>
          <p:cNvPr id="294" name="Connection Line" descr="Connection Line"/>
          <p:cNvPicPr>
            <a:picLocks noChangeAspect="0"/>
          </p:cNvPicPr>
          <p:nvPr/>
        </p:nvPicPr>
        <p:blipFill>
          <a:blip r:embed="rId7">
            <a:extLst/>
          </a:blip>
          <a:stretch>
            <a:fillRect/>
          </a:stretch>
        </p:blipFill>
        <p:spPr>
          <a:xfrm>
            <a:off x="2913882" y="8515764"/>
            <a:ext cx="4453174" cy="920800"/>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here are plenty of opportunities!"/>
          <p:cNvSpPr txBox="1"/>
          <p:nvPr>
            <p:ph type="title"/>
          </p:nvPr>
        </p:nvSpPr>
        <p:spPr>
          <a:prstGeom prst="rect">
            <a:avLst/>
          </a:prstGeom>
        </p:spPr>
        <p:txBody>
          <a:bodyPr/>
          <a:lstStyle/>
          <a:p>
            <a:pPr/>
            <a:r>
              <a:t>There are plenty of opportunities!</a:t>
            </a:r>
          </a:p>
        </p:txBody>
      </p:sp>
      <p:pic>
        <p:nvPicPr>
          <p:cNvPr id="298" name="Image" descr="Image"/>
          <p:cNvPicPr>
            <a:picLocks noChangeAspect="1"/>
          </p:cNvPicPr>
          <p:nvPr/>
        </p:nvPicPr>
        <p:blipFill>
          <a:blip r:embed="rId2">
            <a:extLst/>
          </a:blip>
          <a:stretch>
            <a:fillRect/>
          </a:stretch>
        </p:blipFill>
        <p:spPr>
          <a:xfrm>
            <a:off x="1665079" y="2209927"/>
            <a:ext cx="9674642" cy="646417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